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3"/>
  </p:notesMasterIdLst>
  <p:sldIdLst>
    <p:sldId id="256" r:id="rId2"/>
    <p:sldId id="26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84" r:id="rId12"/>
    <p:sldId id="267" r:id="rId13"/>
    <p:sldId id="276" r:id="rId14"/>
    <p:sldId id="269" r:id="rId15"/>
    <p:sldId id="271" r:id="rId16"/>
    <p:sldId id="272" r:id="rId17"/>
    <p:sldId id="280" r:id="rId18"/>
    <p:sldId id="281" r:id="rId19"/>
    <p:sldId id="288" r:id="rId20"/>
    <p:sldId id="282" r:id="rId21"/>
    <p:sldId id="291" r:id="rId22"/>
    <p:sldId id="290" r:id="rId23"/>
    <p:sldId id="273" r:id="rId24"/>
    <p:sldId id="278" r:id="rId25"/>
    <p:sldId id="279" r:id="rId26"/>
    <p:sldId id="285" r:id="rId27"/>
    <p:sldId id="287" r:id="rId28"/>
    <p:sldId id="286" r:id="rId29"/>
    <p:sldId id="270" r:id="rId30"/>
    <p:sldId id="292" r:id="rId31"/>
    <p:sldId id="27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912" autoAdjust="0"/>
    <p:restoredTop sz="94660"/>
  </p:normalViewPr>
  <p:slideViewPr>
    <p:cSldViewPr>
      <p:cViewPr varScale="1">
        <p:scale>
          <a:sx n="59" d="100"/>
          <a:sy n="59" d="100"/>
        </p:scale>
        <p:origin x="183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7A6CD1-B73C-494B-A25B-3A44FCF7380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4B6A50C-A6E6-4855-BA5D-1DF9D70F6484}">
      <dgm:prSet phldrT="[Text]"/>
      <dgm:spPr/>
      <dgm:t>
        <a:bodyPr/>
        <a:lstStyle/>
        <a:p>
          <a:r>
            <a:rPr lang="en-GB" dirty="0"/>
            <a:t>Data coming from IBA server</a:t>
          </a:r>
          <a:endParaRPr lang="en-IN" dirty="0"/>
        </a:p>
      </dgm:t>
    </dgm:pt>
    <dgm:pt modelId="{DF51195A-9F1C-42D2-81E1-3511860F215F}" type="parTrans" cxnId="{465610C3-D75E-4ED1-87B1-DDB48526994F}">
      <dgm:prSet/>
      <dgm:spPr/>
      <dgm:t>
        <a:bodyPr/>
        <a:lstStyle/>
        <a:p>
          <a:endParaRPr lang="en-IN"/>
        </a:p>
      </dgm:t>
    </dgm:pt>
    <dgm:pt modelId="{AD51CA35-27D1-4999-9753-3EC7F0EFBC46}" type="sibTrans" cxnId="{465610C3-D75E-4ED1-87B1-DDB48526994F}">
      <dgm:prSet/>
      <dgm:spPr/>
      <dgm:t>
        <a:bodyPr/>
        <a:lstStyle/>
        <a:p>
          <a:endParaRPr lang="en-IN"/>
        </a:p>
      </dgm:t>
    </dgm:pt>
    <dgm:pt modelId="{DE50A201-CDF1-4117-9AF2-B5E0308FAA1E}">
      <dgm:prSet phldrT="[Text]"/>
      <dgm:spPr/>
      <dgm:t>
        <a:bodyPr/>
        <a:lstStyle/>
        <a:p>
          <a:r>
            <a:rPr lang="en-GB" dirty="0"/>
            <a:t>POSTGRES Database for temporary data storage</a:t>
          </a:r>
          <a:endParaRPr lang="en-IN" dirty="0"/>
        </a:p>
      </dgm:t>
    </dgm:pt>
    <dgm:pt modelId="{38AF3AA7-531D-418A-B3D3-157848D91BFF}" type="parTrans" cxnId="{9F52743D-06B6-4B7F-8B90-42B74EC2A595}">
      <dgm:prSet/>
      <dgm:spPr/>
      <dgm:t>
        <a:bodyPr/>
        <a:lstStyle/>
        <a:p>
          <a:endParaRPr lang="en-IN"/>
        </a:p>
      </dgm:t>
    </dgm:pt>
    <dgm:pt modelId="{86E423B4-61D3-4EE7-8133-F04DDF38E7B8}" type="sibTrans" cxnId="{9F52743D-06B6-4B7F-8B90-42B74EC2A595}">
      <dgm:prSet/>
      <dgm:spPr/>
      <dgm:t>
        <a:bodyPr/>
        <a:lstStyle/>
        <a:p>
          <a:endParaRPr lang="en-IN"/>
        </a:p>
      </dgm:t>
    </dgm:pt>
    <dgm:pt modelId="{169A9258-60A0-4260-8BB1-0A0AD7BDB7B4}">
      <dgm:prSet phldrT="[Text]"/>
      <dgm:spPr/>
      <dgm:t>
        <a:bodyPr/>
        <a:lstStyle/>
        <a:p>
          <a:r>
            <a:rPr lang="en-GB" dirty="0"/>
            <a:t>INFLUX Database (Time series database: </a:t>
          </a:r>
          <a:r>
            <a:rPr lang="en-GB" dirty="0">
              <a:latin typeface="+mj-lt"/>
            </a:rPr>
            <a:t>1 </a:t>
          </a:r>
          <a:r>
            <a:rPr lang="en-GB" dirty="0"/>
            <a:t>year  data)</a:t>
          </a:r>
          <a:endParaRPr lang="en-IN" dirty="0"/>
        </a:p>
      </dgm:t>
    </dgm:pt>
    <dgm:pt modelId="{6A7A48CB-430A-4C89-92F1-DA601D979F5D}" type="parTrans" cxnId="{BFD4D7F4-7A59-4795-9DA0-788C7A8EE937}">
      <dgm:prSet/>
      <dgm:spPr/>
      <dgm:t>
        <a:bodyPr/>
        <a:lstStyle/>
        <a:p>
          <a:endParaRPr lang="en-IN"/>
        </a:p>
      </dgm:t>
    </dgm:pt>
    <dgm:pt modelId="{FA581A76-7D1F-4209-9161-1536E9E603CB}" type="sibTrans" cxnId="{BFD4D7F4-7A59-4795-9DA0-788C7A8EE937}">
      <dgm:prSet/>
      <dgm:spPr/>
      <dgm:t>
        <a:bodyPr/>
        <a:lstStyle/>
        <a:p>
          <a:endParaRPr lang="en-IN"/>
        </a:p>
      </dgm:t>
    </dgm:pt>
    <dgm:pt modelId="{231E90A2-0745-4629-AD79-917CB078A9EC}">
      <dgm:prSet/>
      <dgm:spPr/>
      <dgm:t>
        <a:bodyPr/>
        <a:lstStyle/>
        <a:p>
          <a:endParaRPr lang="en-IN"/>
        </a:p>
      </dgm:t>
    </dgm:pt>
    <dgm:pt modelId="{3D3B8DF5-6902-4DDB-AFDE-113B5CEF500D}" type="parTrans" cxnId="{9A2B25C3-4177-4468-9C04-4AF1DABF93FE}">
      <dgm:prSet/>
      <dgm:spPr/>
      <dgm:t>
        <a:bodyPr/>
        <a:lstStyle/>
        <a:p>
          <a:endParaRPr lang="en-IN"/>
        </a:p>
      </dgm:t>
    </dgm:pt>
    <dgm:pt modelId="{99C95163-1971-4F22-BB35-19B85774C195}" type="sibTrans" cxnId="{9A2B25C3-4177-4468-9C04-4AF1DABF93FE}">
      <dgm:prSet/>
      <dgm:spPr/>
      <dgm:t>
        <a:bodyPr/>
        <a:lstStyle/>
        <a:p>
          <a:endParaRPr lang="en-IN"/>
        </a:p>
      </dgm:t>
    </dgm:pt>
    <dgm:pt modelId="{A228F365-4CE0-4176-AA54-1FBEA6F42B51}">
      <dgm:prSet/>
      <dgm:spPr/>
      <dgm:t>
        <a:bodyPr/>
        <a:lstStyle/>
        <a:p>
          <a:endParaRPr lang="en-IN" dirty="0"/>
        </a:p>
      </dgm:t>
    </dgm:pt>
    <dgm:pt modelId="{61599058-1B6E-453D-8AA0-B4E278DFABBB}" type="sibTrans" cxnId="{AB3BA0C9-602B-4933-8934-370C26ECF43A}">
      <dgm:prSet/>
      <dgm:spPr/>
      <dgm:t>
        <a:bodyPr/>
        <a:lstStyle/>
        <a:p>
          <a:endParaRPr lang="en-IN"/>
        </a:p>
      </dgm:t>
    </dgm:pt>
    <dgm:pt modelId="{E1ACE4B3-9757-42D3-A49D-9FDDD797C9D8}" type="parTrans" cxnId="{AB3BA0C9-602B-4933-8934-370C26ECF43A}">
      <dgm:prSet/>
      <dgm:spPr/>
      <dgm:t>
        <a:bodyPr/>
        <a:lstStyle/>
        <a:p>
          <a:endParaRPr lang="en-IN"/>
        </a:p>
      </dgm:t>
    </dgm:pt>
    <dgm:pt modelId="{B712CD4F-6B79-4B54-9EEC-D6E78774164D}">
      <dgm:prSet/>
      <dgm:spPr/>
      <dgm:t>
        <a:bodyPr/>
        <a:lstStyle/>
        <a:p>
          <a:endParaRPr lang="en-IN" dirty="0"/>
        </a:p>
      </dgm:t>
    </dgm:pt>
    <dgm:pt modelId="{C456FAD2-643F-4451-BEA3-42BFDD16BC22}" type="parTrans" cxnId="{5C5AA897-64B6-4DF5-9457-D22AB21FBFB4}">
      <dgm:prSet/>
      <dgm:spPr/>
      <dgm:t>
        <a:bodyPr/>
        <a:lstStyle/>
        <a:p>
          <a:endParaRPr lang="en-IN"/>
        </a:p>
      </dgm:t>
    </dgm:pt>
    <dgm:pt modelId="{25669385-3C5B-46B0-9C9B-35498A2D5F57}" type="sibTrans" cxnId="{5C5AA897-64B6-4DF5-9457-D22AB21FBFB4}">
      <dgm:prSet/>
      <dgm:spPr/>
      <dgm:t>
        <a:bodyPr/>
        <a:lstStyle/>
        <a:p>
          <a:endParaRPr lang="en-IN"/>
        </a:p>
      </dgm:t>
    </dgm:pt>
    <dgm:pt modelId="{A21B2F1C-BA47-4880-A5B4-5B4A9E381277}">
      <dgm:prSet/>
      <dgm:spPr/>
      <dgm:t>
        <a:bodyPr/>
        <a:lstStyle/>
        <a:p>
          <a:endParaRPr lang="en-IN" dirty="0"/>
        </a:p>
      </dgm:t>
    </dgm:pt>
    <dgm:pt modelId="{A56C77DD-22A6-40C1-9203-5F9B1FC824FF}" type="parTrans" cxnId="{9E89F5C4-90E5-4B6F-81A6-36A6FACF4B00}">
      <dgm:prSet/>
      <dgm:spPr/>
      <dgm:t>
        <a:bodyPr/>
        <a:lstStyle/>
        <a:p>
          <a:endParaRPr lang="en-IN"/>
        </a:p>
      </dgm:t>
    </dgm:pt>
    <dgm:pt modelId="{30A16BFF-DBAA-4115-9531-24D3ACEB89E3}" type="sibTrans" cxnId="{9E89F5C4-90E5-4B6F-81A6-36A6FACF4B00}">
      <dgm:prSet/>
      <dgm:spPr/>
      <dgm:t>
        <a:bodyPr/>
        <a:lstStyle/>
        <a:p>
          <a:endParaRPr lang="en-IN"/>
        </a:p>
      </dgm:t>
    </dgm:pt>
    <dgm:pt modelId="{32E78F5F-65DC-4F6F-AE64-87BA3A733704}">
      <dgm:prSet/>
      <dgm:spPr/>
      <dgm:t>
        <a:bodyPr/>
        <a:lstStyle/>
        <a:p>
          <a:endParaRPr lang="en-IN" dirty="0"/>
        </a:p>
      </dgm:t>
    </dgm:pt>
    <dgm:pt modelId="{58D818D6-0352-4362-9447-B4990BF926EA}" type="parTrans" cxnId="{AFE250B9-3E3F-4029-B630-5D331AE1D265}">
      <dgm:prSet/>
      <dgm:spPr/>
      <dgm:t>
        <a:bodyPr/>
        <a:lstStyle/>
        <a:p>
          <a:endParaRPr lang="en-IN"/>
        </a:p>
      </dgm:t>
    </dgm:pt>
    <dgm:pt modelId="{34046CED-2C0D-424D-AA08-FEE9966D5402}" type="sibTrans" cxnId="{AFE250B9-3E3F-4029-B630-5D331AE1D265}">
      <dgm:prSet/>
      <dgm:spPr/>
      <dgm:t>
        <a:bodyPr/>
        <a:lstStyle/>
        <a:p>
          <a:endParaRPr lang="en-IN"/>
        </a:p>
      </dgm:t>
    </dgm:pt>
    <dgm:pt modelId="{35A038E7-5606-4A30-AE28-7EAD5F6A9CFE}">
      <dgm:prSet phldrT="[Text]"/>
      <dgm:spPr/>
      <dgm:t>
        <a:bodyPr/>
        <a:lstStyle/>
        <a:p>
          <a:endParaRPr lang="en-IN"/>
        </a:p>
      </dgm:t>
    </dgm:pt>
    <dgm:pt modelId="{14D42FFD-079E-4FAC-B154-D17BDEF9D5BA}" type="parTrans" cxnId="{1D0B22C3-2349-40DB-B29D-E96A526BD1F3}">
      <dgm:prSet/>
      <dgm:spPr/>
      <dgm:t>
        <a:bodyPr/>
        <a:lstStyle/>
        <a:p>
          <a:endParaRPr lang="en-IN"/>
        </a:p>
      </dgm:t>
    </dgm:pt>
    <dgm:pt modelId="{1B12DF02-E103-46FA-B59F-5D4F556AFA40}" type="sibTrans" cxnId="{1D0B22C3-2349-40DB-B29D-E96A526BD1F3}">
      <dgm:prSet custScaleX="87876" custScaleY="90123"/>
      <dgm:spPr/>
      <dgm:t>
        <a:bodyPr/>
        <a:lstStyle/>
        <a:p>
          <a:endParaRPr lang="en-IN"/>
        </a:p>
      </dgm:t>
    </dgm:pt>
    <dgm:pt modelId="{A8113176-1E8D-4AB9-93EF-E149ECBB879E}">
      <dgm:prSet phldrT="[Text]"/>
      <dgm:spPr/>
      <dgm:t>
        <a:bodyPr/>
        <a:lstStyle/>
        <a:p>
          <a:r>
            <a:rPr lang="en-GB"/>
            <a:t>ML Process(Finding patterns in data, csv upload, model training)</a:t>
          </a:r>
          <a:endParaRPr lang="en-IN" dirty="0"/>
        </a:p>
      </dgm:t>
    </dgm:pt>
    <dgm:pt modelId="{F6507EF3-C1A4-4CF8-83DD-97DC5CD26A9E}" type="parTrans" cxnId="{3A0B6D99-A9B2-44E8-B352-15A9804FCE26}">
      <dgm:prSet/>
      <dgm:spPr/>
      <dgm:t>
        <a:bodyPr/>
        <a:lstStyle/>
        <a:p>
          <a:endParaRPr lang="en-IN"/>
        </a:p>
      </dgm:t>
    </dgm:pt>
    <dgm:pt modelId="{72C01901-5106-4DC6-BE6C-5161751FF56B}" type="sibTrans" cxnId="{3A0B6D99-A9B2-44E8-B352-15A9804FCE26}">
      <dgm:prSet/>
      <dgm:spPr/>
      <dgm:t>
        <a:bodyPr/>
        <a:lstStyle/>
        <a:p>
          <a:endParaRPr lang="en-IN"/>
        </a:p>
      </dgm:t>
    </dgm:pt>
    <dgm:pt modelId="{4625A8BA-DE88-4E50-A195-7AF1914AA1A0}">
      <dgm:prSet custScaleX="107917" custScaleY="72464"/>
      <dgm:spPr/>
      <dgm:t>
        <a:bodyPr/>
        <a:lstStyle/>
        <a:p>
          <a:endParaRPr lang="en-IN" dirty="0"/>
        </a:p>
      </dgm:t>
    </dgm:pt>
    <dgm:pt modelId="{0C65BCF0-E7AB-4742-BD48-9FE98E864D16}" type="parTrans" cxnId="{FE34E928-0AA8-425B-9161-A4A8E936F7E1}">
      <dgm:prSet/>
      <dgm:spPr/>
      <dgm:t>
        <a:bodyPr/>
        <a:lstStyle/>
        <a:p>
          <a:endParaRPr lang="en-IN"/>
        </a:p>
      </dgm:t>
    </dgm:pt>
    <dgm:pt modelId="{BC21AE38-5091-4520-9739-5C44525E8E34}" type="sibTrans" cxnId="{FE34E928-0AA8-425B-9161-A4A8E936F7E1}">
      <dgm:prSet/>
      <dgm:spPr/>
      <dgm:t>
        <a:bodyPr/>
        <a:lstStyle/>
        <a:p>
          <a:endParaRPr lang="en-IN"/>
        </a:p>
      </dgm:t>
    </dgm:pt>
    <dgm:pt modelId="{60FA67DB-8462-4050-8DF2-44EC3A7420B0}">
      <dgm:prSet custScaleX="107917" custScaleY="72464"/>
      <dgm:spPr/>
      <dgm:t>
        <a:bodyPr/>
        <a:lstStyle/>
        <a:p>
          <a:endParaRPr lang="en-IN" dirty="0"/>
        </a:p>
      </dgm:t>
    </dgm:pt>
    <dgm:pt modelId="{40AA468A-450D-43FB-B98B-71538C04F7C2}" type="parTrans" cxnId="{475CD388-C125-4117-88FF-6D76CD1E6BAB}">
      <dgm:prSet/>
      <dgm:spPr/>
      <dgm:t>
        <a:bodyPr/>
        <a:lstStyle/>
        <a:p>
          <a:endParaRPr lang="en-IN"/>
        </a:p>
      </dgm:t>
    </dgm:pt>
    <dgm:pt modelId="{9924F5D9-F08C-45C8-BAFE-6381DEAB56E5}" type="sibTrans" cxnId="{475CD388-C125-4117-88FF-6D76CD1E6BAB}">
      <dgm:prSet/>
      <dgm:spPr/>
      <dgm:t>
        <a:bodyPr/>
        <a:lstStyle/>
        <a:p>
          <a:endParaRPr lang="en-IN"/>
        </a:p>
      </dgm:t>
    </dgm:pt>
    <dgm:pt modelId="{DE25DC90-E6A7-4374-B71D-1C7484E1C0FF}">
      <dgm:prSet/>
      <dgm:spPr/>
      <dgm:t>
        <a:bodyPr/>
        <a:lstStyle/>
        <a:p>
          <a:r>
            <a:rPr lang="en-GB" dirty="0"/>
            <a:t>GRAFANA Dashboard (For visualisation)</a:t>
          </a:r>
          <a:endParaRPr lang="en-IN" dirty="0"/>
        </a:p>
      </dgm:t>
    </dgm:pt>
    <dgm:pt modelId="{4CBAD0FD-4AED-4228-993C-88A7AC403C86}" type="parTrans" cxnId="{AB81E74E-C8FE-4F1E-9861-1EB54A83205C}">
      <dgm:prSet/>
      <dgm:spPr/>
      <dgm:t>
        <a:bodyPr/>
        <a:lstStyle/>
        <a:p>
          <a:endParaRPr lang="en-IN"/>
        </a:p>
      </dgm:t>
    </dgm:pt>
    <dgm:pt modelId="{97684D63-B1F9-492E-B1EF-4E732D5BF40C}" type="sibTrans" cxnId="{AB81E74E-C8FE-4F1E-9861-1EB54A83205C}">
      <dgm:prSet/>
      <dgm:spPr/>
      <dgm:t>
        <a:bodyPr/>
        <a:lstStyle/>
        <a:p>
          <a:endParaRPr lang="en-IN"/>
        </a:p>
      </dgm:t>
    </dgm:pt>
    <dgm:pt modelId="{47D3D1F7-C8A8-4116-BB44-18A99FCA12D0}">
      <dgm:prSet custScaleX="107917" custScaleY="72464"/>
      <dgm:spPr/>
      <dgm:t>
        <a:bodyPr/>
        <a:lstStyle/>
        <a:p>
          <a:endParaRPr lang="en-IN"/>
        </a:p>
      </dgm:t>
    </dgm:pt>
    <dgm:pt modelId="{7A630C1F-2373-4945-9434-89728EC6637A}" type="parTrans" cxnId="{5BE808A1-E30E-42E7-8A94-27B55D609901}">
      <dgm:prSet/>
      <dgm:spPr/>
      <dgm:t>
        <a:bodyPr/>
        <a:lstStyle/>
        <a:p>
          <a:endParaRPr lang="en-IN"/>
        </a:p>
      </dgm:t>
    </dgm:pt>
    <dgm:pt modelId="{3A4B9F2E-7F74-43F6-B349-2B016FAADC3A}" type="sibTrans" cxnId="{5BE808A1-E30E-42E7-8A94-27B55D609901}">
      <dgm:prSet/>
      <dgm:spPr/>
      <dgm:t>
        <a:bodyPr/>
        <a:lstStyle/>
        <a:p>
          <a:endParaRPr lang="en-IN"/>
        </a:p>
      </dgm:t>
    </dgm:pt>
    <dgm:pt modelId="{5F0C7D24-0301-4A13-B91C-4821E0F51CD9}" type="pres">
      <dgm:prSet presAssocID="{237A6CD1-B73C-494B-A25B-3A44FCF7380D}" presName="outerComposite" presStyleCnt="0">
        <dgm:presLayoutVars>
          <dgm:chMax val="5"/>
          <dgm:dir/>
          <dgm:resizeHandles val="exact"/>
        </dgm:presLayoutVars>
      </dgm:prSet>
      <dgm:spPr/>
    </dgm:pt>
    <dgm:pt modelId="{0CC44E73-CF79-4F96-93D2-7C642D39D66D}" type="pres">
      <dgm:prSet presAssocID="{237A6CD1-B73C-494B-A25B-3A44FCF7380D}" presName="dummyMaxCanvas" presStyleCnt="0">
        <dgm:presLayoutVars/>
      </dgm:prSet>
      <dgm:spPr/>
    </dgm:pt>
    <dgm:pt modelId="{F6CADD56-8070-46B0-9915-C4C6E3ECF3E8}" type="pres">
      <dgm:prSet presAssocID="{237A6CD1-B73C-494B-A25B-3A44FCF7380D}" presName="FiveNodes_1" presStyleLbl="node1" presStyleIdx="0" presStyleCnt="5">
        <dgm:presLayoutVars>
          <dgm:bulletEnabled val="1"/>
        </dgm:presLayoutVars>
      </dgm:prSet>
      <dgm:spPr/>
    </dgm:pt>
    <dgm:pt modelId="{59190632-1528-441B-925A-3EEDF85E442B}" type="pres">
      <dgm:prSet presAssocID="{237A6CD1-B73C-494B-A25B-3A44FCF7380D}" presName="FiveNodes_2" presStyleLbl="node1" presStyleIdx="1" presStyleCnt="5">
        <dgm:presLayoutVars>
          <dgm:bulletEnabled val="1"/>
        </dgm:presLayoutVars>
      </dgm:prSet>
      <dgm:spPr/>
    </dgm:pt>
    <dgm:pt modelId="{EC860419-2FC5-49DB-BECA-7F301FC9ECCE}" type="pres">
      <dgm:prSet presAssocID="{237A6CD1-B73C-494B-A25B-3A44FCF7380D}" presName="FiveNodes_3" presStyleLbl="node1" presStyleIdx="2" presStyleCnt="5" custLinFactNeighborX="150" custLinFactNeighborY="-505">
        <dgm:presLayoutVars>
          <dgm:bulletEnabled val="1"/>
        </dgm:presLayoutVars>
      </dgm:prSet>
      <dgm:spPr/>
    </dgm:pt>
    <dgm:pt modelId="{0D4DD77A-E5BF-4806-9C96-06DDF2928CB5}" type="pres">
      <dgm:prSet presAssocID="{237A6CD1-B73C-494B-A25B-3A44FCF7380D}" presName="FiveNodes_4" presStyleLbl="node1" presStyleIdx="3" presStyleCnt="5" custScaleX="107917" custScaleY="72464">
        <dgm:presLayoutVars>
          <dgm:bulletEnabled val="1"/>
        </dgm:presLayoutVars>
      </dgm:prSet>
      <dgm:spPr/>
    </dgm:pt>
    <dgm:pt modelId="{C3EF9604-CF84-4D7D-B5AA-96B21E45EC7F}" type="pres">
      <dgm:prSet presAssocID="{237A6CD1-B73C-494B-A25B-3A44FCF7380D}" presName="FiveNodes_5" presStyleLbl="node1" presStyleIdx="4" presStyleCnt="5" custScaleX="107917" custScaleY="72464">
        <dgm:presLayoutVars>
          <dgm:bulletEnabled val="1"/>
        </dgm:presLayoutVars>
      </dgm:prSet>
      <dgm:spPr/>
    </dgm:pt>
    <dgm:pt modelId="{AD789866-91B2-488F-B4F7-B508531B10C5}" type="pres">
      <dgm:prSet presAssocID="{237A6CD1-B73C-494B-A25B-3A44FCF7380D}" presName="FiveConn_1-2" presStyleLbl="fgAccFollowNode1" presStyleIdx="0" presStyleCnt="4">
        <dgm:presLayoutVars>
          <dgm:bulletEnabled val="1"/>
        </dgm:presLayoutVars>
      </dgm:prSet>
      <dgm:spPr/>
    </dgm:pt>
    <dgm:pt modelId="{E6DC103C-0CB6-4912-9FED-AE4EF0F37321}" type="pres">
      <dgm:prSet presAssocID="{237A6CD1-B73C-494B-A25B-3A44FCF7380D}" presName="FiveConn_2-3" presStyleLbl="fgAccFollowNode1" presStyleIdx="1" presStyleCnt="4">
        <dgm:presLayoutVars>
          <dgm:bulletEnabled val="1"/>
        </dgm:presLayoutVars>
      </dgm:prSet>
      <dgm:spPr/>
    </dgm:pt>
    <dgm:pt modelId="{C2B4E334-D80F-439D-A38F-8D6EA1495D84}" type="pres">
      <dgm:prSet presAssocID="{237A6CD1-B73C-494B-A25B-3A44FCF7380D}" presName="FiveConn_3-4" presStyleLbl="fgAccFollowNode1" presStyleIdx="2" presStyleCnt="4">
        <dgm:presLayoutVars>
          <dgm:bulletEnabled val="1"/>
        </dgm:presLayoutVars>
      </dgm:prSet>
      <dgm:spPr/>
    </dgm:pt>
    <dgm:pt modelId="{585AE8CE-E5D0-4C14-AD36-22795A6C5C2D}" type="pres">
      <dgm:prSet presAssocID="{237A6CD1-B73C-494B-A25B-3A44FCF7380D}" presName="FiveConn_4-5" presStyleLbl="fgAccFollowNode1" presStyleIdx="3" presStyleCnt="4" custScaleX="87876" custScaleY="90123">
        <dgm:presLayoutVars>
          <dgm:bulletEnabled val="1"/>
        </dgm:presLayoutVars>
      </dgm:prSet>
      <dgm:spPr/>
    </dgm:pt>
    <dgm:pt modelId="{60F5CA17-C431-480B-9114-ACBE49922F1F}" type="pres">
      <dgm:prSet presAssocID="{237A6CD1-B73C-494B-A25B-3A44FCF7380D}" presName="FiveNodes_1_text" presStyleLbl="node1" presStyleIdx="4" presStyleCnt="5">
        <dgm:presLayoutVars>
          <dgm:bulletEnabled val="1"/>
        </dgm:presLayoutVars>
      </dgm:prSet>
      <dgm:spPr/>
    </dgm:pt>
    <dgm:pt modelId="{29185C58-3B58-4ED3-93A9-1F0D0FB27D9C}" type="pres">
      <dgm:prSet presAssocID="{237A6CD1-B73C-494B-A25B-3A44FCF7380D}" presName="FiveNodes_2_text" presStyleLbl="node1" presStyleIdx="4" presStyleCnt="5">
        <dgm:presLayoutVars>
          <dgm:bulletEnabled val="1"/>
        </dgm:presLayoutVars>
      </dgm:prSet>
      <dgm:spPr/>
    </dgm:pt>
    <dgm:pt modelId="{E0F7EB66-F460-401E-BD4A-2809D245E07D}" type="pres">
      <dgm:prSet presAssocID="{237A6CD1-B73C-494B-A25B-3A44FCF7380D}" presName="FiveNodes_3_text" presStyleLbl="node1" presStyleIdx="4" presStyleCnt="5">
        <dgm:presLayoutVars>
          <dgm:bulletEnabled val="1"/>
        </dgm:presLayoutVars>
      </dgm:prSet>
      <dgm:spPr/>
    </dgm:pt>
    <dgm:pt modelId="{634034F3-C75E-4073-8006-A554703D1DAC}" type="pres">
      <dgm:prSet presAssocID="{237A6CD1-B73C-494B-A25B-3A44FCF7380D}" presName="FiveNodes_4_text" presStyleLbl="node1" presStyleIdx="4" presStyleCnt="5">
        <dgm:presLayoutVars>
          <dgm:bulletEnabled val="1"/>
        </dgm:presLayoutVars>
      </dgm:prSet>
      <dgm:spPr/>
    </dgm:pt>
    <dgm:pt modelId="{2CC9ECAE-5ECB-4E3E-B336-BA1E91193339}" type="pres">
      <dgm:prSet presAssocID="{237A6CD1-B73C-494B-A25B-3A44FCF7380D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4583B0C-4D41-496F-870C-2D5483CC37E7}" type="presOf" srcId="{FA581A76-7D1F-4209-9161-1536E9E603CB}" destId="{C2B4E334-D80F-439D-A38F-8D6EA1495D84}" srcOrd="0" destOrd="0" presId="urn:microsoft.com/office/officeart/2005/8/layout/vProcess5"/>
    <dgm:cxn modelId="{FE34E928-0AA8-425B-9161-A4A8E936F7E1}" srcId="{237A6CD1-B73C-494B-A25B-3A44FCF7380D}" destId="{4625A8BA-DE88-4E50-A195-7AF1914AA1A0}" srcOrd="8" destOrd="0" parTransId="{0C65BCF0-E7AB-4742-BD48-9FE98E864D16}" sibTransId="{BC21AE38-5091-4520-9739-5C44525E8E34}"/>
    <dgm:cxn modelId="{9F52743D-06B6-4B7F-8B90-42B74EC2A595}" srcId="{237A6CD1-B73C-494B-A25B-3A44FCF7380D}" destId="{DE50A201-CDF1-4117-9AF2-B5E0308FAA1E}" srcOrd="1" destOrd="0" parTransId="{38AF3AA7-531D-418A-B3D3-157848D91BFF}" sibTransId="{86E423B4-61D3-4EE7-8133-F04DDF38E7B8}"/>
    <dgm:cxn modelId="{2EB8B65E-629E-470C-96FD-3A2DB3000357}" type="presOf" srcId="{DE50A201-CDF1-4117-9AF2-B5E0308FAA1E}" destId="{29185C58-3B58-4ED3-93A9-1F0D0FB27D9C}" srcOrd="1" destOrd="0" presId="urn:microsoft.com/office/officeart/2005/8/layout/vProcess5"/>
    <dgm:cxn modelId="{D85EFE66-BB0B-4F3F-A97B-BF0BB5F7A2F3}" type="presOf" srcId="{DE25DC90-E6A7-4374-B71D-1C7484E1C0FF}" destId="{C3EF9604-CF84-4D7D-B5AA-96B21E45EC7F}" srcOrd="0" destOrd="0" presId="urn:microsoft.com/office/officeart/2005/8/layout/vProcess5"/>
    <dgm:cxn modelId="{AB81E74E-C8FE-4F1E-9861-1EB54A83205C}" srcId="{237A6CD1-B73C-494B-A25B-3A44FCF7380D}" destId="{DE25DC90-E6A7-4374-B71D-1C7484E1C0FF}" srcOrd="4" destOrd="0" parTransId="{4CBAD0FD-4AED-4228-993C-88A7AC403C86}" sibTransId="{97684D63-B1F9-492E-B1EF-4E732D5BF40C}"/>
    <dgm:cxn modelId="{52270770-900D-4004-BB5B-3EF3DB0AD4C6}" type="presOf" srcId="{169A9258-60A0-4260-8BB1-0A0AD7BDB7B4}" destId="{E0F7EB66-F460-401E-BD4A-2809D245E07D}" srcOrd="1" destOrd="0" presId="urn:microsoft.com/office/officeart/2005/8/layout/vProcess5"/>
    <dgm:cxn modelId="{8B70FA7D-E723-4C60-A74F-F2ABD7A73A15}" type="presOf" srcId="{169A9258-60A0-4260-8BB1-0A0AD7BDB7B4}" destId="{EC860419-2FC5-49DB-BECA-7F301FC9ECCE}" srcOrd="0" destOrd="0" presId="urn:microsoft.com/office/officeart/2005/8/layout/vProcess5"/>
    <dgm:cxn modelId="{95FC3881-FD37-42E9-A0C7-769F27AB1F2F}" type="presOf" srcId="{DE25DC90-E6A7-4374-B71D-1C7484E1C0FF}" destId="{2CC9ECAE-5ECB-4E3E-B336-BA1E91193339}" srcOrd="1" destOrd="0" presId="urn:microsoft.com/office/officeart/2005/8/layout/vProcess5"/>
    <dgm:cxn modelId="{475CD388-C125-4117-88FF-6D76CD1E6BAB}" srcId="{237A6CD1-B73C-494B-A25B-3A44FCF7380D}" destId="{60FA67DB-8462-4050-8DF2-44EC3A7420B0}" srcOrd="7" destOrd="0" parTransId="{40AA468A-450D-43FB-B98B-71538C04F7C2}" sibTransId="{9924F5D9-F08C-45C8-BAFE-6381DEAB56E5}"/>
    <dgm:cxn modelId="{2B740990-FCF1-4134-A950-9F631E789AB1}" type="presOf" srcId="{237A6CD1-B73C-494B-A25B-3A44FCF7380D}" destId="{5F0C7D24-0301-4A13-B91C-4821E0F51CD9}" srcOrd="0" destOrd="0" presId="urn:microsoft.com/office/officeart/2005/8/layout/vProcess5"/>
    <dgm:cxn modelId="{3FFC6F91-10DA-4607-A608-47FE135B209C}" type="presOf" srcId="{86E423B4-61D3-4EE7-8133-F04DDF38E7B8}" destId="{E6DC103C-0CB6-4912-9FED-AE4EF0F37321}" srcOrd="0" destOrd="0" presId="urn:microsoft.com/office/officeart/2005/8/layout/vProcess5"/>
    <dgm:cxn modelId="{3A773495-6FE7-4A82-826E-35D42B03F3E9}" type="presOf" srcId="{DE50A201-CDF1-4117-9AF2-B5E0308FAA1E}" destId="{59190632-1528-441B-925A-3EEDF85E442B}" srcOrd="0" destOrd="0" presId="urn:microsoft.com/office/officeart/2005/8/layout/vProcess5"/>
    <dgm:cxn modelId="{5C5AA897-64B6-4DF5-9457-D22AB21FBFB4}" srcId="{32E78F5F-65DC-4F6F-AE64-87BA3A733704}" destId="{B712CD4F-6B79-4B54-9EEC-D6E78774164D}" srcOrd="0" destOrd="0" parTransId="{C456FAD2-643F-4451-BEA3-42BFDD16BC22}" sibTransId="{25669385-3C5B-46B0-9C9B-35498A2D5F57}"/>
    <dgm:cxn modelId="{3A0B6D99-A9B2-44E8-B352-15A9804FCE26}" srcId="{237A6CD1-B73C-494B-A25B-3A44FCF7380D}" destId="{A8113176-1E8D-4AB9-93EF-E149ECBB879E}" srcOrd="3" destOrd="0" parTransId="{F6507EF3-C1A4-4CF8-83DD-97DC5CD26A9E}" sibTransId="{72C01901-5106-4DC6-BE6C-5161751FF56B}"/>
    <dgm:cxn modelId="{9C9A3B9C-A2EB-400F-90B1-A4E2AE424C53}" type="presOf" srcId="{C4B6A50C-A6E6-4855-BA5D-1DF9D70F6484}" destId="{F6CADD56-8070-46B0-9915-C4C6E3ECF3E8}" srcOrd="0" destOrd="0" presId="urn:microsoft.com/office/officeart/2005/8/layout/vProcess5"/>
    <dgm:cxn modelId="{5BE808A1-E30E-42E7-8A94-27B55D609901}" srcId="{237A6CD1-B73C-494B-A25B-3A44FCF7380D}" destId="{47D3D1F7-C8A8-4116-BB44-18A99FCA12D0}" srcOrd="5" destOrd="0" parTransId="{7A630C1F-2373-4945-9434-89728EC6637A}" sibTransId="{3A4B9F2E-7F74-43F6-B349-2B016FAADC3A}"/>
    <dgm:cxn modelId="{39804AA4-3681-44C0-890F-B1EADA93525B}" type="presOf" srcId="{A8113176-1E8D-4AB9-93EF-E149ECBB879E}" destId="{634034F3-C75E-4073-8006-A554703D1DAC}" srcOrd="1" destOrd="0" presId="urn:microsoft.com/office/officeart/2005/8/layout/vProcess5"/>
    <dgm:cxn modelId="{92C457AB-1D57-4FC3-B50C-CB35830058C2}" type="presOf" srcId="{A8113176-1E8D-4AB9-93EF-E149ECBB879E}" destId="{0D4DD77A-E5BF-4806-9C96-06DDF2928CB5}" srcOrd="0" destOrd="0" presId="urn:microsoft.com/office/officeart/2005/8/layout/vProcess5"/>
    <dgm:cxn modelId="{CD8203B2-086D-4F8E-BAF6-950CA8DC5F58}" type="presOf" srcId="{C4B6A50C-A6E6-4855-BA5D-1DF9D70F6484}" destId="{60F5CA17-C431-480B-9114-ACBE49922F1F}" srcOrd="1" destOrd="0" presId="urn:microsoft.com/office/officeart/2005/8/layout/vProcess5"/>
    <dgm:cxn modelId="{AFE250B9-3E3F-4029-B630-5D331AE1D265}" srcId="{237A6CD1-B73C-494B-A25B-3A44FCF7380D}" destId="{32E78F5F-65DC-4F6F-AE64-87BA3A733704}" srcOrd="11" destOrd="0" parTransId="{58D818D6-0352-4362-9447-B4990BF926EA}" sibTransId="{34046CED-2C0D-424D-AA08-FEE9966D5402}"/>
    <dgm:cxn modelId="{FA1B1ABA-70CB-40CE-A75F-E50119E1BBED}" type="presOf" srcId="{72C01901-5106-4DC6-BE6C-5161751FF56B}" destId="{585AE8CE-E5D0-4C14-AD36-22795A6C5C2D}" srcOrd="0" destOrd="0" presId="urn:microsoft.com/office/officeart/2005/8/layout/vProcess5"/>
    <dgm:cxn modelId="{465610C3-D75E-4ED1-87B1-DDB48526994F}" srcId="{237A6CD1-B73C-494B-A25B-3A44FCF7380D}" destId="{C4B6A50C-A6E6-4855-BA5D-1DF9D70F6484}" srcOrd="0" destOrd="0" parTransId="{DF51195A-9F1C-42D2-81E1-3511860F215F}" sibTransId="{AD51CA35-27D1-4999-9753-3EC7F0EFBC46}"/>
    <dgm:cxn modelId="{1D0B22C3-2349-40DB-B29D-E96A526BD1F3}" srcId="{237A6CD1-B73C-494B-A25B-3A44FCF7380D}" destId="{35A038E7-5606-4A30-AE28-7EAD5F6A9CFE}" srcOrd="9" destOrd="0" parTransId="{14D42FFD-079E-4FAC-B154-D17BDEF9D5BA}" sibTransId="{1B12DF02-E103-46FA-B59F-5D4F556AFA40}"/>
    <dgm:cxn modelId="{9A2B25C3-4177-4468-9C04-4AF1DABF93FE}" srcId="{32E78F5F-65DC-4F6F-AE64-87BA3A733704}" destId="{231E90A2-0745-4629-AD79-917CB078A9EC}" srcOrd="1" destOrd="0" parTransId="{3D3B8DF5-6902-4DDB-AFDE-113B5CEF500D}" sibTransId="{99C95163-1971-4F22-BB35-19B85774C195}"/>
    <dgm:cxn modelId="{9E89F5C4-90E5-4B6F-81A6-36A6FACF4B00}" srcId="{237A6CD1-B73C-494B-A25B-3A44FCF7380D}" destId="{A21B2F1C-BA47-4880-A5B4-5B4A9E381277}" srcOrd="10" destOrd="0" parTransId="{A56C77DD-22A6-40C1-9203-5F9B1FC824FF}" sibTransId="{30A16BFF-DBAA-4115-9531-24D3ACEB89E3}"/>
    <dgm:cxn modelId="{AB3BA0C9-602B-4933-8934-370C26ECF43A}" srcId="{237A6CD1-B73C-494B-A25B-3A44FCF7380D}" destId="{A228F365-4CE0-4176-AA54-1FBEA6F42B51}" srcOrd="6" destOrd="0" parTransId="{E1ACE4B3-9757-42D3-A49D-9FDDD797C9D8}" sibTransId="{61599058-1B6E-453D-8AA0-B4E278DFABBB}"/>
    <dgm:cxn modelId="{4B2030DC-39AD-4312-9D73-97D5559969E9}" type="presOf" srcId="{AD51CA35-27D1-4999-9753-3EC7F0EFBC46}" destId="{AD789866-91B2-488F-B4F7-B508531B10C5}" srcOrd="0" destOrd="0" presId="urn:microsoft.com/office/officeart/2005/8/layout/vProcess5"/>
    <dgm:cxn modelId="{BFD4D7F4-7A59-4795-9DA0-788C7A8EE937}" srcId="{237A6CD1-B73C-494B-A25B-3A44FCF7380D}" destId="{169A9258-60A0-4260-8BB1-0A0AD7BDB7B4}" srcOrd="2" destOrd="0" parTransId="{6A7A48CB-430A-4C89-92F1-DA601D979F5D}" sibTransId="{FA581A76-7D1F-4209-9161-1536E9E603CB}"/>
    <dgm:cxn modelId="{F0151D5F-7523-408E-BBD4-47B18DDF0350}" type="presParOf" srcId="{5F0C7D24-0301-4A13-B91C-4821E0F51CD9}" destId="{0CC44E73-CF79-4F96-93D2-7C642D39D66D}" srcOrd="0" destOrd="0" presId="urn:microsoft.com/office/officeart/2005/8/layout/vProcess5"/>
    <dgm:cxn modelId="{5DF94EB6-561A-4DF4-B3F2-B5F5A86F1668}" type="presParOf" srcId="{5F0C7D24-0301-4A13-B91C-4821E0F51CD9}" destId="{F6CADD56-8070-46B0-9915-C4C6E3ECF3E8}" srcOrd="1" destOrd="0" presId="urn:microsoft.com/office/officeart/2005/8/layout/vProcess5"/>
    <dgm:cxn modelId="{706876EE-0AC5-436A-A63D-5B1D554F16CD}" type="presParOf" srcId="{5F0C7D24-0301-4A13-B91C-4821E0F51CD9}" destId="{59190632-1528-441B-925A-3EEDF85E442B}" srcOrd="2" destOrd="0" presId="urn:microsoft.com/office/officeart/2005/8/layout/vProcess5"/>
    <dgm:cxn modelId="{4EFC2BC0-AA4A-4FD8-9A84-DAD548511ADB}" type="presParOf" srcId="{5F0C7D24-0301-4A13-B91C-4821E0F51CD9}" destId="{EC860419-2FC5-49DB-BECA-7F301FC9ECCE}" srcOrd="3" destOrd="0" presId="urn:microsoft.com/office/officeart/2005/8/layout/vProcess5"/>
    <dgm:cxn modelId="{D6241F63-E737-49AC-9E55-ED67FF32BCA0}" type="presParOf" srcId="{5F0C7D24-0301-4A13-B91C-4821E0F51CD9}" destId="{0D4DD77A-E5BF-4806-9C96-06DDF2928CB5}" srcOrd="4" destOrd="0" presId="urn:microsoft.com/office/officeart/2005/8/layout/vProcess5"/>
    <dgm:cxn modelId="{4277C0E1-E6FE-475E-9C6A-14D7CCCEA50B}" type="presParOf" srcId="{5F0C7D24-0301-4A13-B91C-4821E0F51CD9}" destId="{C3EF9604-CF84-4D7D-B5AA-96B21E45EC7F}" srcOrd="5" destOrd="0" presId="urn:microsoft.com/office/officeart/2005/8/layout/vProcess5"/>
    <dgm:cxn modelId="{4FBA71B1-C70E-4B48-831D-9F9F5E3DE7D7}" type="presParOf" srcId="{5F0C7D24-0301-4A13-B91C-4821E0F51CD9}" destId="{AD789866-91B2-488F-B4F7-B508531B10C5}" srcOrd="6" destOrd="0" presId="urn:microsoft.com/office/officeart/2005/8/layout/vProcess5"/>
    <dgm:cxn modelId="{288C0038-AA29-400D-84D5-6DC23802EA1F}" type="presParOf" srcId="{5F0C7D24-0301-4A13-B91C-4821E0F51CD9}" destId="{E6DC103C-0CB6-4912-9FED-AE4EF0F37321}" srcOrd="7" destOrd="0" presId="urn:microsoft.com/office/officeart/2005/8/layout/vProcess5"/>
    <dgm:cxn modelId="{AB1A3742-81EA-4CC7-AF30-8C067192052A}" type="presParOf" srcId="{5F0C7D24-0301-4A13-B91C-4821E0F51CD9}" destId="{C2B4E334-D80F-439D-A38F-8D6EA1495D84}" srcOrd="8" destOrd="0" presId="urn:microsoft.com/office/officeart/2005/8/layout/vProcess5"/>
    <dgm:cxn modelId="{7AFB0B20-C2B9-4D92-A15B-A1E7F6A093B5}" type="presParOf" srcId="{5F0C7D24-0301-4A13-B91C-4821E0F51CD9}" destId="{585AE8CE-E5D0-4C14-AD36-22795A6C5C2D}" srcOrd="9" destOrd="0" presId="urn:microsoft.com/office/officeart/2005/8/layout/vProcess5"/>
    <dgm:cxn modelId="{9616DFF9-A621-4DC4-A8F0-2F857F525A6B}" type="presParOf" srcId="{5F0C7D24-0301-4A13-B91C-4821E0F51CD9}" destId="{60F5CA17-C431-480B-9114-ACBE49922F1F}" srcOrd="10" destOrd="0" presId="urn:microsoft.com/office/officeart/2005/8/layout/vProcess5"/>
    <dgm:cxn modelId="{23FFEE59-C53C-4167-9965-7C8D6F22B689}" type="presParOf" srcId="{5F0C7D24-0301-4A13-B91C-4821E0F51CD9}" destId="{29185C58-3B58-4ED3-93A9-1F0D0FB27D9C}" srcOrd="11" destOrd="0" presId="urn:microsoft.com/office/officeart/2005/8/layout/vProcess5"/>
    <dgm:cxn modelId="{3B9401A7-2340-4BCC-AA8A-B6B4B4FC7548}" type="presParOf" srcId="{5F0C7D24-0301-4A13-B91C-4821E0F51CD9}" destId="{E0F7EB66-F460-401E-BD4A-2809D245E07D}" srcOrd="12" destOrd="0" presId="urn:microsoft.com/office/officeart/2005/8/layout/vProcess5"/>
    <dgm:cxn modelId="{746A6F76-3D57-4DD0-8952-1D958E4DD94E}" type="presParOf" srcId="{5F0C7D24-0301-4A13-B91C-4821E0F51CD9}" destId="{634034F3-C75E-4073-8006-A554703D1DAC}" srcOrd="13" destOrd="0" presId="urn:microsoft.com/office/officeart/2005/8/layout/vProcess5"/>
    <dgm:cxn modelId="{B85BC157-8ED3-43D4-A072-6EE162826243}" type="presParOf" srcId="{5F0C7D24-0301-4A13-B91C-4821E0F51CD9}" destId="{2CC9ECAE-5ECB-4E3E-B336-BA1E9119333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CADD56-8070-46B0-9915-C4C6E3ECF3E8}">
      <dsp:nvSpPr>
        <dsp:cNvPr id="0" name=""/>
        <dsp:cNvSpPr/>
      </dsp:nvSpPr>
      <dsp:spPr>
        <a:xfrm>
          <a:off x="-126582" y="0"/>
          <a:ext cx="6395466" cy="1069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Data coming from IBA server</a:t>
          </a:r>
          <a:endParaRPr lang="en-IN" sz="2000" kern="1200" dirty="0"/>
        </a:p>
      </dsp:txBody>
      <dsp:txXfrm>
        <a:off x="-126582" y="0"/>
        <a:ext cx="5178513" cy="1069848"/>
      </dsp:txXfrm>
    </dsp:sp>
    <dsp:sp modelId="{59190632-1528-441B-925A-3EEDF85E442B}">
      <dsp:nvSpPr>
        <dsp:cNvPr id="0" name=""/>
        <dsp:cNvSpPr/>
      </dsp:nvSpPr>
      <dsp:spPr>
        <a:xfrm>
          <a:off x="351001" y="1218438"/>
          <a:ext cx="6395466" cy="1069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POSTGRES Database for temporary data storage</a:t>
          </a:r>
          <a:endParaRPr lang="en-IN" sz="2000" kern="1200" dirty="0"/>
        </a:p>
      </dsp:txBody>
      <dsp:txXfrm>
        <a:off x="351001" y="1218438"/>
        <a:ext cx="5222481" cy="1069848"/>
      </dsp:txXfrm>
    </dsp:sp>
    <dsp:sp modelId="{EC860419-2FC5-49DB-BECA-7F301FC9ECCE}">
      <dsp:nvSpPr>
        <dsp:cNvPr id="0" name=""/>
        <dsp:cNvSpPr/>
      </dsp:nvSpPr>
      <dsp:spPr>
        <a:xfrm>
          <a:off x="838177" y="2431473"/>
          <a:ext cx="6395466" cy="1069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INFLUX Database (Time series database: </a:t>
          </a:r>
          <a:r>
            <a:rPr lang="en-GB" sz="2000" kern="1200" dirty="0">
              <a:latin typeface="+mj-lt"/>
            </a:rPr>
            <a:t>1 </a:t>
          </a:r>
          <a:r>
            <a:rPr lang="en-GB" sz="2000" kern="1200" dirty="0"/>
            <a:t>year  data)</a:t>
          </a:r>
          <a:endParaRPr lang="en-IN" sz="2000" kern="1200" dirty="0"/>
        </a:p>
      </dsp:txBody>
      <dsp:txXfrm>
        <a:off x="838177" y="2431473"/>
        <a:ext cx="5222481" cy="1069847"/>
      </dsp:txXfrm>
    </dsp:sp>
    <dsp:sp modelId="{0D4DD77A-E5BF-4806-9C96-06DDF2928CB5}">
      <dsp:nvSpPr>
        <dsp:cNvPr id="0" name=""/>
        <dsp:cNvSpPr/>
      </dsp:nvSpPr>
      <dsp:spPr>
        <a:xfrm>
          <a:off x="1053003" y="3802610"/>
          <a:ext cx="6901795" cy="775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ML Process(Finding patterns in data, csv upload, model training)</a:t>
          </a:r>
          <a:endParaRPr lang="en-IN" sz="2000" kern="1200" dirty="0"/>
        </a:p>
      </dsp:txBody>
      <dsp:txXfrm>
        <a:off x="1053003" y="3802610"/>
        <a:ext cx="5635945" cy="775254"/>
      </dsp:txXfrm>
    </dsp:sp>
    <dsp:sp modelId="{C3EF9604-CF84-4D7D-B5AA-96B21E45EC7F}">
      <dsp:nvSpPr>
        <dsp:cNvPr id="0" name=""/>
        <dsp:cNvSpPr/>
      </dsp:nvSpPr>
      <dsp:spPr>
        <a:xfrm>
          <a:off x="1530587" y="5021048"/>
          <a:ext cx="6901795" cy="775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GRAFANA Dashboard (For visualisation)</a:t>
          </a:r>
          <a:endParaRPr lang="en-IN" sz="2000" kern="1200" dirty="0"/>
        </a:p>
      </dsp:txBody>
      <dsp:txXfrm>
        <a:off x="1530587" y="5021048"/>
        <a:ext cx="5635945" cy="775254"/>
      </dsp:txXfrm>
    </dsp:sp>
    <dsp:sp modelId="{AD789866-91B2-488F-B4F7-B508531B10C5}">
      <dsp:nvSpPr>
        <dsp:cNvPr id="0" name=""/>
        <dsp:cNvSpPr/>
      </dsp:nvSpPr>
      <dsp:spPr>
        <a:xfrm>
          <a:off x="5573482" y="781583"/>
          <a:ext cx="695401" cy="69540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100" kern="1200"/>
        </a:p>
      </dsp:txBody>
      <dsp:txXfrm>
        <a:off x="5573482" y="781583"/>
        <a:ext cx="695401" cy="695401"/>
      </dsp:txXfrm>
    </dsp:sp>
    <dsp:sp modelId="{E6DC103C-0CB6-4912-9FED-AE4EF0F37321}">
      <dsp:nvSpPr>
        <dsp:cNvPr id="0" name=""/>
        <dsp:cNvSpPr/>
      </dsp:nvSpPr>
      <dsp:spPr>
        <a:xfrm>
          <a:off x="6051066" y="2000021"/>
          <a:ext cx="695401" cy="69540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100" kern="1200"/>
        </a:p>
      </dsp:txBody>
      <dsp:txXfrm>
        <a:off x="6051066" y="2000021"/>
        <a:ext cx="695401" cy="695401"/>
      </dsp:txXfrm>
    </dsp:sp>
    <dsp:sp modelId="{C2B4E334-D80F-439D-A38F-8D6EA1495D84}">
      <dsp:nvSpPr>
        <dsp:cNvPr id="0" name=""/>
        <dsp:cNvSpPr/>
      </dsp:nvSpPr>
      <dsp:spPr>
        <a:xfrm>
          <a:off x="6528649" y="3200628"/>
          <a:ext cx="695401" cy="69540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100" kern="1200"/>
        </a:p>
      </dsp:txBody>
      <dsp:txXfrm>
        <a:off x="6528649" y="3200628"/>
        <a:ext cx="695401" cy="695401"/>
      </dsp:txXfrm>
    </dsp:sp>
    <dsp:sp modelId="{585AE8CE-E5D0-4C14-AD36-22795A6C5C2D}">
      <dsp:nvSpPr>
        <dsp:cNvPr id="0" name=""/>
        <dsp:cNvSpPr/>
      </dsp:nvSpPr>
      <dsp:spPr>
        <a:xfrm>
          <a:off x="7048388" y="4465296"/>
          <a:ext cx="611090" cy="6267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800" kern="1200"/>
        </a:p>
      </dsp:txBody>
      <dsp:txXfrm>
        <a:off x="7048388" y="4465296"/>
        <a:ext cx="611090" cy="626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9F20B-AD02-4489-8D29-3F64E0EB0493}" type="datetimeFigureOut">
              <a:rPr lang="en-IN" smtClean="0"/>
              <a:pPr/>
              <a:t>01-03-2025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A4D97-F4C4-4243-ABC4-638D45EC061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2306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2a71d27f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2a71d27f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4D97-F4C4-4243-ABC4-638D45EC061B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54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1f306ec87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1f306ec87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306546fef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306546fef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06546fef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306546fef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da043f7403f5c0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da043f7403f5c0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34010abef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34010abef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6f94de5720a10e6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6f94de5720a10e6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L2%20Dividing%20Shear.mp4" TargetMode="External"/><Relationship Id="rId2" Type="http://schemas.openxmlformats.org/officeDocument/2006/relationships/hyperlink" Target="Video%20analysis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59080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br>
              <a:rPr lang="en-IN" dirty="0"/>
            </a:br>
            <a:r>
              <a:rPr lang="en-GB" dirty="0"/>
              <a:t> </a:t>
            </a:r>
            <a:r>
              <a:rPr lang="en-GB" sz="4000" b="1" i="1" dirty="0"/>
              <a:t>DIGITAL TRANSFORMATION SYSTEM FOR ‘PRE-FAILURE ALERT GENERATION FOR EQUIPMENT FAILURE &amp; COBBLE REDUCTION BASED ON DATA ANALYTICS AND VIDEO ANALYTICS’</a:t>
            </a:r>
            <a:r>
              <a:rPr lang="en-GB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267200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GB" dirty="0">
                <a:latin typeface="+mj-lt"/>
              </a:rPr>
              <a:t>At </a:t>
            </a:r>
          </a:p>
          <a:p>
            <a:pPr algn="ctr"/>
            <a:r>
              <a:rPr lang="en-GB" dirty="0">
                <a:latin typeface="+mj-lt"/>
              </a:rPr>
              <a:t>Bar &amp; Rod Mill,</a:t>
            </a:r>
          </a:p>
          <a:p>
            <a:pPr algn="ctr"/>
            <a:r>
              <a:rPr lang="en-GB" dirty="0" err="1">
                <a:latin typeface="+mj-lt"/>
              </a:rPr>
              <a:t>Bhilai</a:t>
            </a:r>
            <a:r>
              <a:rPr lang="en-GB" dirty="0">
                <a:latin typeface="+mj-lt"/>
              </a:rPr>
              <a:t> Steel Plant</a:t>
            </a:r>
          </a:p>
          <a:p>
            <a:pPr algn="ctr"/>
            <a:r>
              <a:rPr lang="en-GB" dirty="0">
                <a:latin typeface="+mj-lt"/>
              </a:rPr>
              <a:t>Steel Authority of India Limited</a:t>
            </a:r>
          </a:p>
          <a:p>
            <a:endParaRPr lang="en-IN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2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AIM:</a:t>
            </a:r>
            <a:endParaRPr lang="en-IN" dirty="0"/>
          </a:p>
        </p:txBody>
      </p:sp>
      <p:pic>
        <p:nvPicPr>
          <p:cNvPr id="7170" name="Picture 2" descr="F:\Shruti\ppt\DX ppt 18.2.25\shruti 25.2.25\PROJECT AIM 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16" y="1752601"/>
            <a:ext cx="787296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66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title"/>
          </p:nvPr>
        </p:nvSpPr>
        <p:spPr>
          <a:xfrm>
            <a:off x="450075" y="747200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 Milestone roadmap and timeline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2" name="Google Shape;172;p26"/>
          <p:cNvGrpSpPr/>
          <p:nvPr/>
        </p:nvGrpSpPr>
        <p:grpSpPr>
          <a:xfrm>
            <a:off x="1098075" y="2098700"/>
            <a:ext cx="1345165" cy="3086933"/>
            <a:chOff x="1083025" y="1574025"/>
            <a:chExt cx="1834900" cy="2315200"/>
          </a:xfrm>
        </p:grpSpPr>
        <p:sp>
          <p:nvSpPr>
            <p:cNvPr id="173" name="Google Shape;173;p26"/>
            <p:cNvSpPr txBox="1"/>
            <p:nvPr/>
          </p:nvSpPr>
          <p:spPr>
            <a:xfrm>
              <a:off x="1083025" y="1574025"/>
              <a:ext cx="1145491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 dirty="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OCTOBER 2023</a:t>
              </a:r>
              <a:endParaRPr sz="900" dirty="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4" name="Google Shape;174;p26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Milestone 1</a:t>
              </a:r>
              <a:endParaRPr sz="1000" b="1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5" name="Google Shape;175;p26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Overview of solution</a:t>
              </a:r>
              <a:endParaRPr sz="90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sz="90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76" name="Google Shape;176;p26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rgbClr val="0D5CD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7" name="Google Shape;177;p26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0D5C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8" name="Google Shape;178;p26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0942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26"/>
          <p:cNvGrpSpPr/>
          <p:nvPr/>
        </p:nvGrpSpPr>
        <p:grpSpPr>
          <a:xfrm>
            <a:off x="2349928" y="2098700"/>
            <a:ext cx="1450121" cy="3086933"/>
            <a:chOff x="1083025" y="1574025"/>
            <a:chExt cx="1834900" cy="2315200"/>
          </a:xfrm>
        </p:grpSpPr>
        <p:sp>
          <p:nvSpPr>
            <p:cNvPr id="180" name="Google Shape;180;p26"/>
            <p:cNvSpPr txBox="1"/>
            <p:nvPr/>
          </p:nvSpPr>
          <p:spPr>
            <a:xfrm>
              <a:off x="1343176" y="1574025"/>
              <a:ext cx="885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MARCH 2024</a:t>
              </a:r>
              <a:endParaRPr sz="90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1" name="Google Shape;181;p26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dirty="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Milestone 2</a:t>
              </a:r>
              <a:endParaRPr sz="1000" b="1" dirty="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2" name="Google Shape;182;p26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Offline PLC and Video analysis system</a:t>
              </a:r>
              <a:endParaRPr sz="90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83" name="Google Shape;183;p26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rgbClr val="0D5CD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4" name="Google Shape;184;p26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0D5C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0942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" name="Google Shape;186;p26"/>
          <p:cNvGrpSpPr/>
          <p:nvPr/>
        </p:nvGrpSpPr>
        <p:grpSpPr>
          <a:xfrm>
            <a:off x="5117955" y="2097767"/>
            <a:ext cx="1300577" cy="3086908"/>
            <a:chOff x="1083025" y="1574044"/>
            <a:chExt cx="1834900" cy="2315181"/>
          </a:xfrm>
        </p:grpSpPr>
        <p:sp>
          <p:nvSpPr>
            <p:cNvPr id="187" name="Google Shape;187;p26"/>
            <p:cNvSpPr txBox="1"/>
            <p:nvPr/>
          </p:nvSpPr>
          <p:spPr>
            <a:xfrm>
              <a:off x="1083025" y="1574044"/>
              <a:ext cx="1145484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 dirty="0">
                  <a:solidFill>
                    <a:srgbClr val="0070C0"/>
                  </a:solidFill>
                  <a:latin typeface="Roboto"/>
                  <a:ea typeface="Roboto"/>
                  <a:cs typeface="Roboto"/>
                  <a:sym typeface="Roboto"/>
                </a:rPr>
                <a:t>OCTOBER 2024</a:t>
              </a:r>
              <a:endParaRPr sz="900" dirty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8" name="Google Shape;188;p26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dirty="0">
                  <a:solidFill>
                    <a:srgbClr val="0070C0"/>
                  </a:solidFill>
                  <a:latin typeface="Roboto"/>
                  <a:ea typeface="Roboto"/>
                  <a:cs typeface="Roboto"/>
                  <a:sym typeface="Roboto"/>
                </a:rPr>
                <a:t>Milestone 4</a:t>
              </a:r>
              <a:endParaRPr sz="1000" b="1" dirty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9" name="Google Shape;189;p26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 dirty="0">
                  <a:solidFill>
                    <a:srgbClr val="0070C0"/>
                  </a:solidFill>
                  <a:latin typeface="Roboto"/>
                  <a:ea typeface="Roboto"/>
                  <a:cs typeface="Roboto"/>
                  <a:sym typeface="Roboto"/>
                </a:rPr>
                <a:t>System of real-time alerting on dog house video and PLC  data</a:t>
              </a:r>
              <a:endParaRPr sz="900" dirty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90" name="Google Shape;190;p26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1" name="Google Shape;191;p26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C2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70C0"/>
                  </a:solidFill>
                </a:rPr>
                <a:t>  </a:t>
              </a: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858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" name="Google Shape;193;p26"/>
          <p:cNvGrpSpPr/>
          <p:nvPr/>
        </p:nvGrpSpPr>
        <p:grpSpPr>
          <a:xfrm>
            <a:off x="3710863" y="2098700"/>
            <a:ext cx="1498930" cy="3086933"/>
            <a:chOff x="1083025" y="1574025"/>
            <a:chExt cx="1834900" cy="2315200"/>
          </a:xfrm>
        </p:grpSpPr>
        <p:sp>
          <p:nvSpPr>
            <p:cNvPr id="194" name="Google Shape;194;p26"/>
            <p:cNvSpPr txBox="1"/>
            <p:nvPr/>
          </p:nvSpPr>
          <p:spPr>
            <a:xfrm>
              <a:off x="1327041" y="1574025"/>
              <a:ext cx="9015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JUNE 2024</a:t>
              </a:r>
              <a:endParaRPr sz="90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5" name="Google Shape;195;p26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Milestone 3</a:t>
              </a:r>
              <a:endParaRPr sz="1000" b="1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6" name="Google Shape;196;p26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 dirty="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Online PLC data based pre-failure alerting system</a:t>
              </a:r>
              <a:endParaRPr sz="900" dirty="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97" name="Google Shape;197;p26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rgbClr val="0D5CD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8" name="Google Shape;198;p26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0D5C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99" name="Google Shape;199;p26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0942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Google Shape;200;p26"/>
          <p:cNvGrpSpPr/>
          <p:nvPr/>
        </p:nvGrpSpPr>
        <p:grpSpPr>
          <a:xfrm>
            <a:off x="6307516" y="2097767"/>
            <a:ext cx="1330216" cy="3086908"/>
            <a:chOff x="1041209" y="1574044"/>
            <a:chExt cx="1876716" cy="2315181"/>
          </a:xfrm>
        </p:grpSpPr>
        <p:sp>
          <p:nvSpPr>
            <p:cNvPr id="201" name="Google Shape;201;p26"/>
            <p:cNvSpPr txBox="1"/>
            <p:nvPr/>
          </p:nvSpPr>
          <p:spPr>
            <a:xfrm>
              <a:off x="1041209" y="1574044"/>
              <a:ext cx="1187304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 dirty="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MARCH 2025</a:t>
              </a:r>
              <a:endParaRPr sz="900" dirty="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2" name="Google Shape;202;p26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Milestone 5</a:t>
              </a:r>
              <a:endParaRPr sz="1000" b="1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3" name="Google Shape;203;p26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 dirty="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System for alerting using High-Speed Camera feeds</a:t>
              </a:r>
              <a:endParaRPr sz="900" dirty="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04" name="Google Shape;204;p26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5" name="Google Shape;205;p26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C2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06" name="Google Shape;206;p26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858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" name="Google Shape;207;p26"/>
          <p:cNvGrpSpPr/>
          <p:nvPr/>
        </p:nvGrpSpPr>
        <p:grpSpPr>
          <a:xfrm>
            <a:off x="7556355" y="2097767"/>
            <a:ext cx="1300577" cy="3086908"/>
            <a:chOff x="1083025" y="1574044"/>
            <a:chExt cx="1834900" cy="2315181"/>
          </a:xfrm>
        </p:grpSpPr>
        <p:sp>
          <p:nvSpPr>
            <p:cNvPr id="208" name="Google Shape;208;p26"/>
            <p:cNvSpPr txBox="1"/>
            <p:nvPr/>
          </p:nvSpPr>
          <p:spPr>
            <a:xfrm>
              <a:off x="1235813" y="1574044"/>
              <a:ext cx="9927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 dirty="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JUNE 2025</a:t>
              </a:r>
              <a:endParaRPr sz="900" dirty="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9" name="Google Shape;209;p26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Milestone 6</a:t>
              </a:r>
              <a:endParaRPr sz="1000" b="1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0" name="Google Shape;210;p26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 dirty="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System for alerting using Thermal Camera feeds</a:t>
              </a:r>
              <a:endParaRPr sz="900" dirty="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11" name="Google Shape;211;p26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2" name="Google Shape;212;p26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C2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858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26"/>
          <p:cNvSpPr txBox="1"/>
          <p:nvPr/>
        </p:nvSpPr>
        <p:spPr>
          <a:xfrm>
            <a:off x="1269513" y="5443533"/>
            <a:ext cx="1002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rPr>
              <a:t>NOVEMBER 2023</a:t>
            </a:r>
            <a:endParaRPr sz="900">
              <a:solidFill>
                <a:srgbClr val="0C57D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26"/>
          <p:cNvSpPr txBox="1"/>
          <p:nvPr/>
        </p:nvSpPr>
        <p:spPr>
          <a:xfrm>
            <a:off x="-37990" y="5443533"/>
            <a:ext cx="1345200" cy="6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i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Delivered on: </a:t>
            </a:r>
            <a:endParaRPr sz="1300" b="1" i="1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26"/>
          <p:cNvSpPr txBox="1"/>
          <p:nvPr/>
        </p:nvSpPr>
        <p:spPr>
          <a:xfrm>
            <a:off x="2564913" y="5443533"/>
            <a:ext cx="1002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rPr>
              <a:t>MAY </a:t>
            </a:r>
            <a:br>
              <a:rPr lang="en" sz="90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90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rPr>
              <a:t>2024</a:t>
            </a:r>
            <a:endParaRPr sz="900">
              <a:solidFill>
                <a:srgbClr val="0C57D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900">
              <a:solidFill>
                <a:srgbClr val="0C57D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p26"/>
          <p:cNvSpPr txBox="1"/>
          <p:nvPr/>
        </p:nvSpPr>
        <p:spPr>
          <a:xfrm>
            <a:off x="3784113" y="5443533"/>
            <a:ext cx="1002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rPr>
              <a:t>NOVEMBER 2024</a:t>
            </a:r>
            <a:endParaRPr sz="900" dirty="0">
              <a:solidFill>
                <a:srgbClr val="0C57D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900" dirty="0">
              <a:solidFill>
                <a:srgbClr val="0C57D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8" name="Google Shape;218;p26"/>
          <p:cNvCxnSpPr/>
          <p:nvPr/>
        </p:nvCxnSpPr>
        <p:spPr>
          <a:xfrm rot="10800000" flipH="1">
            <a:off x="1129750" y="5264533"/>
            <a:ext cx="7401300" cy="1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9" name="Google Shape;219;p26"/>
          <p:cNvCxnSpPr/>
          <p:nvPr/>
        </p:nvCxnSpPr>
        <p:spPr>
          <a:xfrm rot="10800000" flipH="1">
            <a:off x="1156450" y="6261900"/>
            <a:ext cx="7401300" cy="3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Google Shape;198;p26"/>
          <p:cNvSpPr/>
          <p:nvPr/>
        </p:nvSpPr>
        <p:spPr>
          <a:xfrm flipH="1">
            <a:off x="5135055" y="3058561"/>
            <a:ext cx="1283406" cy="221079"/>
          </a:xfrm>
          <a:prstGeom prst="parallelogram">
            <a:avLst>
              <a:gd name="adj" fmla="val 96952"/>
            </a:avLst>
          </a:prstGeom>
          <a:solidFill>
            <a:srgbClr val="0D5C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52" name="Google Shape;199;p26"/>
          <p:cNvSpPr/>
          <p:nvPr/>
        </p:nvSpPr>
        <p:spPr>
          <a:xfrm>
            <a:off x="5146210" y="3266699"/>
            <a:ext cx="1258697" cy="205099"/>
          </a:xfrm>
          <a:prstGeom prst="parallelogram">
            <a:avLst>
              <a:gd name="adj" fmla="val 96952"/>
            </a:avLst>
          </a:prstGeom>
          <a:solidFill>
            <a:srgbClr val="0942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217;p26"/>
          <p:cNvSpPr txBox="1"/>
          <p:nvPr/>
        </p:nvSpPr>
        <p:spPr>
          <a:xfrm>
            <a:off x="5330616" y="5443533"/>
            <a:ext cx="1002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rPr>
              <a:t>FEBRUARY 2025</a:t>
            </a:r>
            <a:endParaRPr sz="900" dirty="0">
              <a:solidFill>
                <a:srgbClr val="0C57D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900" dirty="0">
              <a:solidFill>
                <a:srgbClr val="0C57D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8403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DX Architecture 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8991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076185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0" y="914400"/>
            <a:ext cx="1676400" cy="1752600"/>
          </a:xfrm>
        </p:spPr>
        <p:txBody>
          <a:bodyPr>
            <a:normAutofit/>
          </a:bodyPr>
          <a:lstStyle/>
          <a:p>
            <a:r>
              <a:rPr lang="en-GB" dirty="0"/>
              <a:t>DATA FLOW</a:t>
            </a:r>
            <a:endParaRPr lang="en-IN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6876966"/>
              </p:ext>
            </p:extLst>
          </p:nvPr>
        </p:nvGraphicFramePr>
        <p:xfrm>
          <a:off x="304800" y="533400"/>
          <a:ext cx="83058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533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2192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Video architecture scheme for cameras</a:t>
            </a:r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8991599" cy="212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543192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pPr algn="ctr"/>
            <a:r>
              <a:rPr lang="en-GB" dirty="0" err="1"/>
              <a:t>Grafana</a:t>
            </a:r>
            <a:r>
              <a:rPr lang="en-GB" dirty="0"/>
              <a:t> dashboard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382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84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Alert pop up </a:t>
            </a:r>
            <a:br>
              <a:rPr lang="en-GB" dirty="0"/>
            </a:br>
            <a:r>
              <a:rPr lang="en-GB" sz="3100" dirty="0"/>
              <a:t>(Showing top 4 signals with highest anomaly scores)</a:t>
            </a:r>
            <a:endParaRPr lang="en-IN" sz="3100" dirty="0"/>
          </a:p>
        </p:txBody>
      </p:sp>
      <p:pic>
        <p:nvPicPr>
          <p:cNvPr id="4099" name="Picture 3" descr="F:\Shruti\ppt\DX ppt 18.2.25\mukul 24.2.25\With pop up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458200" cy="466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67153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User Interface for Control Pulpit </a:t>
            </a:r>
            <a:endParaRPr lang="en-IN" dirty="0"/>
          </a:p>
        </p:txBody>
      </p:sp>
      <p:pic>
        <p:nvPicPr>
          <p:cNvPr id="5122" name="Picture 2" descr="F:\Shruti\ppt\DX ppt 18.2.25\mukul 24.2.25\Alert UI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5585" y="1935163"/>
            <a:ext cx="6732829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179800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UI: pop up alert with sound</a:t>
            </a:r>
            <a:endParaRPr lang="en-IN" dirty="0"/>
          </a:p>
        </p:txBody>
      </p:sp>
      <p:pic>
        <p:nvPicPr>
          <p:cNvPr id="6146" name="Picture 2" descr="F:\Shruti\ppt\DX ppt 18.2.25\mukul 24.2.25\Alert UI with pop up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5585" y="1935163"/>
            <a:ext cx="6732829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624220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/>
        </p:nvSpPr>
        <p:spPr>
          <a:xfrm>
            <a:off x="383960" y="706328"/>
            <a:ext cx="8285125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GB" sz="2800" dirty="0">
                <a:solidFill>
                  <a:srgbClr val="0070C0"/>
                </a:solidFill>
              </a:rPr>
              <a:t>Custom logic for HMDs</a:t>
            </a:r>
            <a:endParaRPr sz="2700" dirty="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249275" y="1321851"/>
            <a:ext cx="4780500" cy="57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b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Billet Head Tracking at Furnace Exit</a:t>
            </a:r>
            <a:endParaRPr b="1" dirty="0"/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71075" y="2862593"/>
            <a:ext cx="8839202" cy="361473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/>
        </p:nvSpPr>
        <p:spPr>
          <a:xfrm>
            <a:off x="249275" y="1752600"/>
            <a:ext cx="8554500" cy="10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 this, the difference between the times when billet head is sensed by desailer exit and when the billet head is sensed by roller table exit is tracked.</a:t>
            </a:r>
            <a:endParaRPr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If this time exceeds, alert is generated as it can cause the next billet to be too close to the current billet</a:t>
            </a:r>
            <a:endParaRPr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5857330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 Industry- Institute collaboration </a:t>
            </a:r>
            <a:br>
              <a:rPr lang="en-GB" dirty="0"/>
            </a:br>
            <a:r>
              <a:rPr lang="en-GB" dirty="0"/>
              <a:t>between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4495800"/>
          </a:xfrm>
        </p:spPr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err="1"/>
              <a:t>Bhilai</a:t>
            </a:r>
            <a:r>
              <a:rPr lang="en-GB" dirty="0"/>
              <a:t> Steel Plant,</a:t>
            </a:r>
          </a:p>
          <a:p>
            <a:pPr marL="0" indent="0" algn="ctr">
              <a:buNone/>
            </a:pPr>
            <a:r>
              <a:rPr lang="en-GB" dirty="0"/>
              <a:t>Steel Authority of India Limited</a:t>
            </a:r>
          </a:p>
          <a:p>
            <a:pPr marL="0" indent="0" algn="ctr">
              <a:buNone/>
            </a:pPr>
            <a:r>
              <a:rPr lang="en-GB" dirty="0"/>
              <a:t>&amp;</a:t>
            </a:r>
          </a:p>
          <a:p>
            <a:pPr marL="0" indent="0" algn="ctr">
              <a:buNone/>
            </a:pPr>
            <a:r>
              <a:rPr lang="en-GB" dirty="0"/>
              <a:t>Indian Institute of Technology, </a:t>
            </a:r>
            <a:r>
              <a:rPr lang="en-GB" dirty="0" err="1"/>
              <a:t>Bhilai</a:t>
            </a:r>
            <a:endParaRPr lang="en-GB" dirty="0"/>
          </a:p>
          <a:p>
            <a:pPr marL="0" indent="0" algn="ctr">
              <a:buNone/>
            </a:pP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180" y="5562600"/>
            <a:ext cx="1114425" cy="111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180" y="2362200"/>
            <a:ext cx="979488" cy="105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032423"/>
      </p:ext>
    </p:extLst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838200"/>
          </a:xfrm>
        </p:spPr>
        <p:txBody>
          <a:bodyPr/>
          <a:lstStyle/>
          <a:p>
            <a:r>
              <a:rPr lang="en-GB" dirty="0"/>
              <a:t>Custom logic for HMDs</a:t>
            </a:r>
            <a:endParaRPr lang="en-IN" dirty="0"/>
          </a:p>
        </p:txBody>
      </p:sp>
      <p:pic>
        <p:nvPicPr>
          <p:cNvPr id="7170" name="Picture 2" descr="F:\Shruti\ppt\DX ppt 18.2.25\mukul 24.2.25\Custom logic dashboard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676401"/>
            <a:ext cx="8458199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91893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GB" dirty="0"/>
              <a:t>Case Studies: HMD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369896" cy="518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42267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38099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Case studies: Elongation</a:t>
            </a:r>
            <a:endParaRPr lang="en-IN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3999"/>
            <a:ext cx="4762500" cy="445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438400"/>
            <a:ext cx="5638800" cy="378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020020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GB" dirty="0"/>
              <a:t>Video analysis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 marL="0" indent="0">
              <a:buNone/>
            </a:pPr>
            <a:r>
              <a:rPr lang="en-IN" dirty="0">
                <a:solidFill>
                  <a:srgbClr val="0070C0"/>
                </a:solidFill>
                <a:hlinkClick r:id="rId2" action="ppaction://hlinkfile"/>
              </a:rPr>
              <a:t>Video analysis.mp4</a:t>
            </a:r>
            <a:r>
              <a:rPr lang="en-IN" dirty="0">
                <a:solidFill>
                  <a:srgbClr val="0070C0"/>
                </a:solidFill>
              </a:rPr>
              <a:t>        </a:t>
            </a:r>
            <a:r>
              <a:rPr lang="en-IN" dirty="0">
                <a:solidFill>
                  <a:srgbClr val="0070C0"/>
                </a:solidFill>
                <a:hlinkClick r:id="rId3" action="ppaction://hlinkfile"/>
              </a:rPr>
              <a:t>L2 Dividing Shear.mp4</a:t>
            </a:r>
            <a:endParaRPr lang="en-IN" dirty="0">
              <a:solidFill>
                <a:srgbClr val="0070C0"/>
              </a:solidFill>
            </a:endParaRP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00" y="2304502"/>
            <a:ext cx="6308400" cy="4312072"/>
          </a:xfrm>
          <a:prstGeom prst="rect">
            <a:avLst/>
          </a:prstGeom>
        </p:spPr>
      </p:pic>
      <p:sp>
        <p:nvSpPr>
          <p:cNvPr id="6" name="Google Shape;150;p23"/>
          <p:cNvSpPr txBox="1">
            <a:spLocks/>
          </p:cNvSpPr>
          <p:nvPr/>
        </p:nvSpPr>
        <p:spPr>
          <a:xfrm>
            <a:off x="228600" y="2304502"/>
            <a:ext cx="2302200" cy="408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itchFamily="34" charset="0"/>
              <a:buNone/>
            </a:pPr>
            <a:r>
              <a:rPr lang="en-GB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Types of Analysis</a:t>
            </a:r>
          </a:p>
          <a:p>
            <a:pPr marL="482600">
              <a:spcBef>
                <a:spcPts val="1200"/>
              </a:spcBef>
              <a:buClr>
                <a:srgbClr val="000000"/>
              </a:buClr>
              <a:buSzPts val="1400"/>
              <a:buAutoNum type="arabicPeriod"/>
            </a:pPr>
            <a:r>
              <a:rPr lang="en-GB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Rod Vibration,  Shift during Movement (Line: 2A to 2B)</a:t>
            </a:r>
          </a:p>
          <a:p>
            <a:pPr marL="482600">
              <a:spcBef>
                <a:spcPts val="1200"/>
              </a:spcBef>
              <a:buClr>
                <a:srgbClr val="000000"/>
              </a:buClr>
              <a:buSzPts val="1400"/>
              <a:buAutoNum type="arabicPeriod"/>
            </a:pPr>
            <a:endParaRPr lang="en-GB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2600">
              <a:spcBef>
                <a:spcPts val="1200"/>
              </a:spcBef>
              <a:buClr>
                <a:srgbClr val="000000"/>
              </a:buClr>
              <a:buSzPts val="1400"/>
              <a:buAutoNum type="arabicPeriod" startAt="2"/>
            </a:pPr>
            <a:r>
              <a:rPr lang="en-GB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Flapper Position Tracking</a:t>
            </a:r>
          </a:p>
          <a:p>
            <a:pPr marL="482600">
              <a:spcBef>
                <a:spcPts val="1200"/>
              </a:spcBef>
              <a:buClr>
                <a:srgbClr val="000000"/>
              </a:buClr>
              <a:buSzPts val="1400"/>
              <a:buAutoNum type="arabicPeriod" startAt="2"/>
            </a:pPr>
            <a:endParaRPr lang="en-GB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2600">
              <a:spcBef>
                <a:spcPts val="1200"/>
              </a:spcBef>
              <a:buClr>
                <a:srgbClr val="000000"/>
              </a:buClr>
              <a:buSzPts val="1400"/>
              <a:buAutoNum type="arabicPeriod" startAt="2"/>
            </a:pPr>
            <a:r>
              <a:rPr lang="en-GB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Diverter Position Movement</a:t>
            </a:r>
          </a:p>
          <a:p>
            <a:pPr marL="0" indent="0" algn="just">
              <a:spcBef>
                <a:spcPts val="1200"/>
              </a:spcBef>
              <a:buFont typeface="Arial" pitchFamily="34" charset="0"/>
              <a:buNone/>
            </a:pP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80881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258625" y="457200"/>
            <a:ext cx="8520600" cy="4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900" b="1" dirty="0"/>
              <a:t>Movement Tracking: Flapper Shifted Vertically in 20 mm Profile</a:t>
            </a:r>
            <a:endParaRPr sz="1900" b="1"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 idx="4294967295"/>
          </p:nvPr>
        </p:nvSpPr>
        <p:spPr>
          <a:xfrm>
            <a:off x="152400" y="990600"/>
            <a:ext cx="8763000" cy="548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 dirty="0">
                <a:solidFill>
                  <a:srgbClr val="000000"/>
                </a:solidFill>
              </a:rPr>
              <a:t>For the Flapper, its vertical displacement is measured relative to a static baseline:</a:t>
            </a:r>
            <a:endParaRPr sz="1200" dirty="0">
              <a:solidFill>
                <a:srgbClr val="000000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 sz="1200" dirty="0">
                <a:solidFill>
                  <a:srgbClr val="000000"/>
                </a:solidFill>
              </a:rPr>
              <a:t>vertical_distance=∣baseline_y−static_base_coordinates[1]|</a:t>
            </a:r>
            <a:endParaRPr sz="1200" dirty="0"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 dirty="0">
                <a:solidFill>
                  <a:srgbClr val="000000"/>
                </a:solidFill>
              </a:rPr>
              <a:t>If this distance exceeds a threshold (e.g., 30 pixels), the system flags significant movement.</a:t>
            </a:r>
            <a:endParaRPr sz="1200" dirty="0"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 dirty="0">
                <a:solidFill>
                  <a:srgbClr val="000000"/>
                </a:solidFill>
              </a:rPr>
              <a:t>The static reference point and displacement threshold allow consistent monitoring across frames.</a:t>
            </a:r>
            <a:endParaRPr sz="1200" dirty="0">
              <a:solidFill>
                <a:srgbClr val="000000"/>
              </a:solidFill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</a:pPr>
            <a:r>
              <a:rPr lang="en" sz="1200" dirty="0">
                <a:solidFill>
                  <a:srgbClr val="000000"/>
                </a:solidFill>
              </a:rPr>
              <a:t>The static reference point is marked in yellow.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400" b="1" dirty="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58625" y="2057400"/>
            <a:ext cx="8520600" cy="4273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1332579"/>
      </p:ext>
    </p:extLst>
  </p:cSld>
  <p:clrMapOvr>
    <a:masterClrMapping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52475" y="381000"/>
            <a:ext cx="85206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 dirty="0"/>
              <a:t>Diverter Alignment and Angle Calculation</a:t>
            </a:r>
            <a:endParaRPr sz="2800" dirty="0"/>
          </a:p>
        </p:txBody>
      </p:sp>
      <p:sp>
        <p:nvSpPr>
          <p:cNvPr id="78" name="Google Shape;78;p16"/>
          <p:cNvSpPr txBox="1">
            <a:spLocks noGrp="1"/>
          </p:cNvSpPr>
          <p:nvPr>
            <p:ph type="title" idx="4294967295"/>
          </p:nvPr>
        </p:nvSpPr>
        <p:spPr>
          <a:xfrm>
            <a:off x="76200" y="1066800"/>
            <a:ext cx="8915400" cy="5545138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800" dirty="0">
                <a:solidFill>
                  <a:srgbClr val="000000"/>
                </a:solidFill>
              </a:rPr>
              <a:t>The diverter is represented by three key points: A, B, and C.</a:t>
            </a:r>
            <a:endParaRPr sz="1800" dirty="0"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800" dirty="0">
                <a:solidFill>
                  <a:srgbClr val="000000"/>
                </a:solidFill>
              </a:rPr>
              <a:t>Detected coordinates for these points are used to draw lines connecting B → C → A.</a:t>
            </a:r>
            <a:endParaRPr sz="1800" dirty="0"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800" dirty="0">
                <a:solidFill>
                  <a:srgbClr val="000000"/>
                </a:solidFill>
              </a:rPr>
              <a:t>Angles between these lines are calculated using vector mathematics:</a:t>
            </a:r>
            <a:endParaRPr sz="1800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400" b="1" dirty="0"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14375" y="2123800"/>
            <a:ext cx="8383698" cy="4449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7542978"/>
      </p:ext>
    </p:extLst>
  </p:cSld>
  <p:clrMapOvr>
    <a:masterClrMapping/>
  </p:clrMapOvr>
  <p:transition spd="slow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 txBox="1">
            <a:spLocks noGrp="1"/>
          </p:cNvSpPr>
          <p:nvPr>
            <p:ph type="title"/>
          </p:nvPr>
        </p:nvSpPr>
        <p:spPr>
          <a:xfrm>
            <a:off x="0" y="709099"/>
            <a:ext cx="91440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Case Study 1: Overshoot (L2)</a:t>
            </a:r>
            <a:endParaRPr dirty="0"/>
          </a:p>
        </p:txBody>
      </p:sp>
      <p:pic>
        <p:nvPicPr>
          <p:cNvPr id="223" name="Google Shape;223;p32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28600" y="1447799"/>
            <a:ext cx="8686800" cy="5105401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586387712"/>
      </p:ext>
    </p:extLst>
  </p:cSld>
  <p:clrMapOvr>
    <a:masterClrMapping/>
  </p:clrMapOvr>
  <p:transition spd="slow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hruti\ppt\DX ppt 18.2.25\funnel brea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Google Shape;236;p34"/>
          <p:cNvSpPr txBox="1">
            <a:spLocks/>
          </p:cNvSpPr>
          <p:nvPr/>
        </p:nvSpPr>
        <p:spPr>
          <a:xfrm>
            <a:off x="0" y="533400"/>
            <a:ext cx="9144000" cy="556800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99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Case Study 2: Cobble due to broken funnel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72648190"/>
      </p:ext>
    </p:extLst>
  </p:cSld>
  <p:clrMapOvr>
    <a:masterClrMapping/>
  </p:clrMapOvr>
  <p:transition spd="slow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 txBox="1">
            <a:spLocks noGrp="1"/>
          </p:cNvSpPr>
          <p:nvPr>
            <p:ph type="title"/>
          </p:nvPr>
        </p:nvSpPr>
        <p:spPr>
          <a:xfrm>
            <a:off x="12700" y="762000"/>
            <a:ext cx="9144000" cy="5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SzPts val="990"/>
            </a:pPr>
            <a:r>
              <a:rPr lang="en" sz="2800" dirty="0"/>
              <a:t>Case Study 2: Cobble due to broken funnel</a:t>
            </a:r>
            <a:endParaRPr sz="2800" dirty="0"/>
          </a:p>
        </p:txBody>
      </p:sp>
      <p:sp>
        <p:nvSpPr>
          <p:cNvPr id="237" name="Google Shape;237;p34"/>
          <p:cNvSpPr txBox="1">
            <a:spLocks noGrp="1"/>
          </p:cNvSpPr>
          <p:nvPr>
            <p:ph type="title" idx="4294967295"/>
          </p:nvPr>
        </p:nvSpPr>
        <p:spPr>
          <a:xfrm>
            <a:off x="12812" y="1428800"/>
            <a:ext cx="9082088" cy="5276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200" b="1" dirty="0">
                <a:solidFill>
                  <a:srgbClr val="000000"/>
                </a:solidFill>
              </a:rPr>
              <a:t>Date &amp; Time: </a:t>
            </a:r>
            <a:r>
              <a:rPr lang="en" sz="1200" dirty="0">
                <a:solidFill>
                  <a:srgbClr val="000000"/>
                </a:solidFill>
              </a:rPr>
              <a:t>01.02.2025 | 12:35 PM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200" b="1" dirty="0">
                <a:solidFill>
                  <a:srgbClr val="000000"/>
                </a:solidFill>
              </a:rPr>
              <a:t>Location:</a:t>
            </a:r>
            <a:r>
              <a:rPr lang="en" sz="1200" dirty="0">
                <a:solidFill>
                  <a:srgbClr val="000000"/>
                </a:solidFill>
              </a:rPr>
              <a:t> Dog House L2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Issue: </a:t>
            </a: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Diverter funnel dislodged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Video Analysis:</a:t>
            </a:r>
            <a:endParaRPr sz="1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12:29 PM: </a:t>
            </a: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Funnel tilted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Rod collision occurred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Increased vibrations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1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 1:</a:t>
            </a: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Normal 20mm profile</a:t>
            </a: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br>
              <a:rPr lang="en-GB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1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 2:</a:t>
            </a: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Abnormal misalignment</a:t>
            </a:r>
            <a:endParaRPr sz="11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34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919299" y="1428800"/>
            <a:ext cx="6124801" cy="25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4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2930500" y="4038600"/>
            <a:ext cx="6151700" cy="26839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0" name="Google Shape;240;p34"/>
          <p:cNvCxnSpPr/>
          <p:nvPr/>
        </p:nvCxnSpPr>
        <p:spPr>
          <a:xfrm>
            <a:off x="2168800" y="5059700"/>
            <a:ext cx="761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41" name="Google Shape;241;p34"/>
          <p:cNvCxnSpPr/>
          <p:nvPr/>
        </p:nvCxnSpPr>
        <p:spPr>
          <a:xfrm>
            <a:off x="2133600" y="3200400"/>
            <a:ext cx="796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087113428"/>
      </p:ext>
    </p:extLst>
  </p:cSld>
  <p:clrMapOvr>
    <a:masterClrMapping/>
  </p:clrMapOvr>
  <p:transition spd="slow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GB" dirty="0"/>
              <a:t>Our journey so far…</a:t>
            </a:r>
            <a:endParaRPr lang="en-IN" dirty="0"/>
          </a:p>
        </p:txBody>
      </p:sp>
      <p:pic>
        <p:nvPicPr>
          <p:cNvPr id="8194" name="Picture 2" descr="F:\Shruti\ppt\DX ppt 18.2.25\shruti 25.2.25\Journey so far… 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77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06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19912"/>
          </a:xfrm>
        </p:spPr>
        <p:txBody>
          <a:bodyPr/>
          <a:lstStyle/>
          <a:p>
            <a:pPr algn="ctr"/>
            <a:r>
              <a:rPr lang="en-GB" dirty="0"/>
              <a:t>Bar &amp; Rod Mill, BSP</a:t>
            </a:r>
            <a:endParaRPr lang="en-IN" dirty="0"/>
          </a:p>
        </p:txBody>
      </p:sp>
      <p:pic>
        <p:nvPicPr>
          <p:cNvPr id="1026" name="Picture 2" descr="F:\Shruti\ppt\DX ppt 18.2.25\shruti 25.2.25\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3058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292517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4400" dirty="0"/>
              <a:t>Failure prevention trend</a:t>
            </a:r>
            <a:endParaRPr lang="en-IN" sz="4400" dirty="0"/>
          </a:p>
        </p:txBody>
      </p:sp>
      <p:pic>
        <p:nvPicPr>
          <p:cNvPr id="2050" name="Picture 2" descr="F:\Shruti\ppt\DX ppt 18.2.25\ankita 24.2.25\trend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34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630860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pPr algn="ctr"/>
            <a:r>
              <a:rPr lang="en-GB" dirty="0"/>
              <a:t>Thank you.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9345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Shruti\ppt\DX ppt 18.2.25\shruti 25.2.25\_Salient features 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6858000" cy="632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45739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Shruti\ppt\DX ppt 18.2.25\shruti 25.2.25\3 Re-Heating Furnac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229600" cy="349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Shruti\ppt\DX ppt 18.2.25\shruti 25.2.25\BRM Furnac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14800"/>
            <a:ext cx="6781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39645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93920" y="249147"/>
            <a:ext cx="8229600" cy="1371024"/>
          </a:xfrm>
        </p:spPr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Mill Configuration</a:t>
            </a: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207360" y="4051146"/>
            <a:ext cx="829440" cy="442126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36" tIns="41469" rIns="82936" bIns="41469" anchor="ctr"/>
          <a:lstStyle/>
          <a:p>
            <a:pPr algn="ctr" defTabSz="828013"/>
            <a:r>
              <a:rPr lang="en-US" altLang="en-US" sz="1100" b="1"/>
              <a:t>REHEATING</a:t>
            </a:r>
          </a:p>
          <a:p>
            <a:pPr algn="ctr" defTabSz="828013"/>
            <a:r>
              <a:rPr lang="en-US" altLang="en-US" sz="1100" b="1"/>
              <a:t>FURNACE</a:t>
            </a: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1313280" y="4147636"/>
            <a:ext cx="1175040" cy="345636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36" tIns="41469" rIns="82936" bIns="41469" anchor="ctr"/>
          <a:lstStyle/>
          <a:p>
            <a:pPr algn="ctr" defTabSz="828013"/>
            <a:r>
              <a:rPr lang="en-US" altLang="en-US" sz="1100" b="1"/>
              <a:t>18 Nos.</a:t>
            </a:r>
          </a:p>
          <a:p>
            <a:pPr algn="ctr" defTabSz="828013"/>
            <a:r>
              <a:rPr lang="en-US" altLang="en-US" sz="1100" b="1"/>
              <a:t>STANDS</a:t>
            </a:r>
          </a:p>
        </p:txBody>
      </p:sp>
      <p:sp>
        <p:nvSpPr>
          <p:cNvPr id="14341" name="Line 14"/>
          <p:cNvSpPr>
            <a:spLocks noChangeShapeType="1"/>
          </p:cNvSpPr>
          <p:nvPr/>
        </p:nvSpPr>
        <p:spPr bwMode="auto">
          <a:xfrm>
            <a:off x="1036800" y="4355017"/>
            <a:ext cx="2764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2936" tIns="41469" rIns="82936" bIns="41469"/>
          <a:lstStyle/>
          <a:p>
            <a:endParaRPr lang="en-US"/>
          </a:p>
        </p:txBody>
      </p:sp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4226400" y="2945110"/>
            <a:ext cx="760320" cy="345636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36" tIns="41469" rIns="82936" bIns="41469" anchor="ctr"/>
          <a:lstStyle/>
          <a:p>
            <a:pPr algn="ctr" defTabSz="828013"/>
            <a:r>
              <a:rPr lang="en-US" altLang="en-US" sz="1100" b="1"/>
              <a:t>8-STAND</a:t>
            </a:r>
          </a:p>
          <a:p>
            <a:pPr algn="ctr" defTabSz="828013"/>
            <a:r>
              <a:rPr lang="en-US" altLang="en-US" sz="1100" b="1"/>
              <a:t>BLOCK</a:t>
            </a:r>
          </a:p>
        </p:txBody>
      </p:sp>
      <p:sp>
        <p:nvSpPr>
          <p:cNvPr id="14343" name="Rectangle 10"/>
          <p:cNvSpPr>
            <a:spLocks noChangeArrowheads="1"/>
          </p:cNvSpPr>
          <p:nvPr/>
        </p:nvSpPr>
        <p:spPr bwMode="auto">
          <a:xfrm>
            <a:off x="5196960" y="2945110"/>
            <a:ext cx="898560" cy="345636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36" tIns="41469" rIns="82936" bIns="41469" anchor="ctr"/>
          <a:lstStyle/>
          <a:p>
            <a:pPr algn="ctr" defTabSz="828013"/>
            <a:r>
              <a:rPr lang="en-US" altLang="en-US" sz="1100" b="1"/>
              <a:t>4-STAND</a:t>
            </a:r>
          </a:p>
          <a:p>
            <a:pPr algn="ctr" defTabSz="828013"/>
            <a:r>
              <a:rPr lang="en-US" altLang="en-US" sz="1100" b="1"/>
              <a:t>BLOCK/TMB</a:t>
            </a:r>
          </a:p>
        </p:txBody>
      </p:sp>
      <p:sp>
        <p:nvSpPr>
          <p:cNvPr id="14344" name="Rectangle 11"/>
          <p:cNvSpPr>
            <a:spLocks noChangeArrowheads="1"/>
          </p:cNvSpPr>
          <p:nvPr/>
        </p:nvSpPr>
        <p:spPr bwMode="auto">
          <a:xfrm>
            <a:off x="6300000" y="2945110"/>
            <a:ext cx="760320" cy="345636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36" tIns="41469" rIns="82936" bIns="41469" anchor="ctr"/>
          <a:lstStyle/>
          <a:p>
            <a:pPr algn="ctr" defTabSz="828013"/>
            <a:r>
              <a:rPr lang="en-US" altLang="en-US" sz="1100" b="1"/>
              <a:t>LAYING</a:t>
            </a:r>
          </a:p>
          <a:p>
            <a:pPr algn="ctr" defTabSz="828013"/>
            <a:r>
              <a:rPr lang="en-US" altLang="en-US" sz="1100" b="1"/>
              <a:t>HEAD</a:t>
            </a:r>
          </a:p>
        </p:txBody>
      </p:sp>
      <p:sp>
        <p:nvSpPr>
          <p:cNvPr id="14345" name="Rectangle 12"/>
          <p:cNvSpPr>
            <a:spLocks noChangeArrowheads="1"/>
          </p:cNvSpPr>
          <p:nvPr/>
        </p:nvSpPr>
        <p:spPr bwMode="auto">
          <a:xfrm>
            <a:off x="7336800" y="2945110"/>
            <a:ext cx="898560" cy="345636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36" tIns="41469" rIns="82936" bIns="41469" anchor="ctr"/>
          <a:lstStyle/>
          <a:p>
            <a:pPr algn="ctr" defTabSz="828013"/>
            <a:r>
              <a:rPr lang="en-US" altLang="en-US" sz="1100" b="1"/>
              <a:t>COOLING</a:t>
            </a:r>
          </a:p>
          <a:p>
            <a:pPr algn="ctr" defTabSz="828013"/>
            <a:r>
              <a:rPr lang="en-US" altLang="en-US" sz="1100" b="1"/>
              <a:t>CONVEYOR</a:t>
            </a:r>
          </a:p>
        </p:txBody>
      </p:sp>
      <p:sp>
        <p:nvSpPr>
          <p:cNvPr id="14346" name="Rectangle 13"/>
          <p:cNvSpPr>
            <a:spLocks noChangeArrowheads="1"/>
          </p:cNvSpPr>
          <p:nvPr/>
        </p:nvSpPr>
        <p:spPr bwMode="auto">
          <a:xfrm>
            <a:off x="6991200" y="2322964"/>
            <a:ext cx="1244160" cy="345636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36" tIns="41469" rIns="82936" bIns="41469" anchor="ctr"/>
          <a:lstStyle/>
          <a:p>
            <a:pPr algn="ctr" defTabSz="828013"/>
            <a:r>
              <a:rPr lang="en-US" altLang="en-US" sz="1100" b="1"/>
              <a:t>COIL HANDLING</a:t>
            </a:r>
          </a:p>
          <a:p>
            <a:pPr algn="ctr" defTabSz="828013"/>
            <a:r>
              <a:rPr lang="en-US" altLang="en-US" sz="1100" b="1"/>
              <a:t>&amp; DISCHARGE</a:t>
            </a:r>
          </a:p>
        </p:txBody>
      </p:sp>
      <p:sp>
        <p:nvSpPr>
          <p:cNvPr id="14347" name="Line 17"/>
          <p:cNvSpPr>
            <a:spLocks noChangeShapeType="1"/>
          </p:cNvSpPr>
          <p:nvPr/>
        </p:nvSpPr>
        <p:spPr bwMode="auto">
          <a:xfrm>
            <a:off x="4986721" y="3152491"/>
            <a:ext cx="2102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2936" tIns="41469" rIns="82936" bIns="41469"/>
          <a:lstStyle/>
          <a:p>
            <a:endParaRPr lang="en-US"/>
          </a:p>
        </p:txBody>
      </p:sp>
      <p:sp>
        <p:nvSpPr>
          <p:cNvPr id="14348" name="Line 18"/>
          <p:cNvSpPr>
            <a:spLocks noChangeShapeType="1"/>
          </p:cNvSpPr>
          <p:nvPr/>
        </p:nvSpPr>
        <p:spPr bwMode="auto">
          <a:xfrm>
            <a:off x="6095521" y="3152491"/>
            <a:ext cx="2044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2936" tIns="41469" rIns="82936" bIns="41469"/>
          <a:lstStyle/>
          <a:p>
            <a:endParaRPr lang="en-US"/>
          </a:p>
        </p:txBody>
      </p:sp>
      <p:sp>
        <p:nvSpPr>
          <p:cNvPr id="14349" name="Line 19"/>
          <p:cNvSpPr>
            <a:spLocks noChangeShapeType="1"/>
          </p:cNvSpPr>
          <p:nvPr/>
        </p:nvSpPr>
        <p:spPr bwMode="auto">
          <a:xfrm>
            <a:off x="7060320" y="3152491"/>
            <a:ext cx="2764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2936" tIns="41469" rIns="82936" bIns="41469"/>
          <a:lstStyle/>
          <a:p>
            <a:endParaRPr lang="en-US"/>
          </a:p>
        </p:txBody>
      </p:sp>
      <p:sp>
        <p:nvSpPr>
          <p:cNvPr id="14350" name="Line 46"/>
          <p:cNvSpPr>
            <a:spLocks noChangeShapeType="1"/>
          </p:cNvSpPr>
          <p:nvPr/>
        </p:nvSpPr>
        <p:spPr bwMode="auto">
          <a:xfrm flipV="1">
            <a:off x="7820640" y="2668601"/>
            <a:ext cx="0" cy="2765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2936" tIns="41469" rIns="82936" bIns="41469"/>
          <a:lstStyle/>
          <a:p>
            <a:endParaRPr lang="en-US"/>
          </a:p>
        </p:txBody>
      </p:sp>
      <p:sp>
        <p:nvSpPr>
          <p:cNvPr id="14351" name="Rectangle 52"/>
          <p:cNvSpPr>
            <a:spLocks noChangeArrowheads="1"/>
          </p:cNvSpPr>
          <p:nvPr/>
        </p:nvSpPr>
        <p:spPr bwMode="auto">
          <a:xfrm rot="19586217">
            <a:off x="2386961" y="3185242"/>
            <a:ext cx="2197083" cy="25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36" tIns="41469" rIns="82936" bIns="41469" anchor="b"/>
          <a:lstStyle/>
          <a:p>
            <a:pPr defTabSz="828013"/>
            <a:r>
              <a:rPr lang="en-US" altLang="en-US" sz="1500" b="1" dirty="0">
                <a:latin typeface="Calibri" pitchFamily="34" charset="0"/>
              </a:rPr>
              <a:t>ROD OUTLET </a:t>
            </a:r>
            <a:r>
              <a:rPr lang="en-US" altLang="en-US" sz="1300" dirty="0">
                <a:latin typeface="Calibri" pitchFamily="34" charset="0"/>
              </a:rPr>
              <a:t>(5.5-22mm</a:t>
            </a:r>
            <a:r>
              <a:rPr lang="en-US" altLang="en-US" sz="1300" b="1" dirty="0">
                <a:latin typeface="Calibri" pitchFamily="34" charset="0"/>
              </a:rPr>
              <a:t>)</a:t>
            </a:r>
          </a:p>
        </p:txBody>
      </p:sp>
      <p:sp>
        <p:nvSpPr>
          <p:cNvPr id="14352" name="Rectangle 23"/>
          <p:cNvSpPr>
            <a:spLocks noChangeArrowheads="1"/>
          </p:cNvSpPr>
          <p:nvPr/>
        </p:nvSpPr>
        <p:spPr bwMode="auto">
          <a:xfrm>
            <a:off x="4295520" y="3567255"/>
            <a:ext cx="760320" cy="345636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36" tIns="41469" rIns="82936" bIns="41469" anchor="ctr"/>
          <a:lstStyle/>
          <a:p>
            <a:pPr algn="ctr" defTabSz="828013"/>
            <a:r>
              <a:rPr lang="en-US" altLang="en-US" sz="1100" b="1"/>
              <a:t>6-STAND</a:t>
            </a:r>
          </a:p>
          <a:p>
            <a:pPr algn="ctr" defTabSz="828013"/>
            <a:r>
              <a:rPr lang="en-US" altLang="en-US" sz="1100" b="1"/>
              <a:t>BLOCK</a:t>
            </a:r>
          </a:p>
        </p:txBody>
      </p:sp>
      <p:sp>
        <p:nvSpPr>
          <p:cNvPr id="14353" name="Rectangle 24"/>
          <p:cNvSpPr>
            <a:spLocks noChangeArrowheads="1"/>
          </p:cNvSpPr>
          <p:nvPr/>
        </p:nvSpPr>
        <p:spPr bwMode="auto">
          <a:xfrm>
            <a:off x="6991200" y="4120273"/>
            <a:ext cx="552960" cy="345636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36" tIns="41469" rIns="82936" bIns="41469" anchor="ctr"/>
          <a:lstStyle/>
          <a:p>
            <a:pPr algn="ctr" defTabSz="828013"/>
            <a:r>
              <a:rPr lang="en-US" altLang="en-US" sz="1100" b="1"/>
              <a:t>COLD</a:t>
            </a:r>
          </a:p>
          <a:p>
            <a:pPr algn="ctr" defTabSz="828013"/>
            <a:r>
              <a:rPr lang="en-US" altLang="en-US" sz="1100" b="1"/>
              <a:t>SHEAR</a:t>
            </a:r>
          </a:p>
        </p:txBody>
      </p:sp>
      <p:sp>
        <p:nvSpPr>
          <p:cNvPr id="14354" name="Rectangle 25"/>
          <p:cNvSpPr>
            <a:spLocks noChangeArrowheads="1"/>
          </p:cNvSpPr>
          <p:nvPr/>
        </p:nvSpPr>
        <p:spPr bwMode="auto">
          <a:xfrm>
            <a:off x="7751520" y="4120273"/>
            <a:ext cx="898560" cy="345636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36" tIns="41469" rIns="82936" bIns="41469" anchor="ctr"/>
          <a:lstStyle/>
          <a:p>
            <a:pPr algn="ctr" defTabSz="828013"/>
            <a:r>
              <a:rPr lang="en-US" altLang="en-US" sz="1100" b="1"/>
              <a:t>BUNDLING</a:t>
            </a:r>
          </a:p>
          <a:p>
            <a:pPr algn="ctr" defTabSz="828013"/>
            <a:r>
              <a:rPr lang="en-US" altLang="en-US" sz="1100" b="1"/>
              <a:t>&amp; BINDING</a:t>
            </a:r>
          </a:p>
        </p:txBody>
      </p:sp>
      <p:sp>
        <p:nvSpPr>
          <p:cNvPr id="14355" name="Line 27"/>
          <p:cNvSpPr>
            <a:spLocks noChangeShapeType="1"/>
          </p:cNvSpPr>
          <p:nvPr/>
        </p:nvSpPr>
        <p:spPr bwMode="auto">
          <a:xfrm>
            <a:off x="8166240" y="4465909"/>
            <a:ext cx="0" cy="2765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2936" tIns="41469" rIns="82936" bIns="41469"/>
          <a:lstStyle/>
          <a:p>
            <a:endParaRPr lang="en-US"/>
          </a:p>
        </p:txBody>
      </p:sp>
      <p:sp>
        <p:nvSpPr>
          <p:cNvPr id="14356" name="Rectangle 29"/>
          <p:cNvSpPr>
            <a:spLocks noChangeArrowheads="1"/>
          </p:cNvSpPr>
          <p:nvPr/>
        </p:nvSpPr>
        <p:spPr bwMode="auto">
          <a:xfrm>
            <a:off x="5263200" y="3567255"/>
            <a:ext cx="622080" cy="345636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36" tIns="41469" rIns="82936" bIns="41469" anchor="ctr"/>
          <a:lstStyle/>
          <a:p>
            <a:pPr algn="ctr" defTabSz="828013"/>
            <a:r>
              <a:rPr lang="en-US" altLang="en-US" sz="1100" b="1"/>
              <a:t>WATER</a:t>
            </a:r>
          </a:p>
          <a:p>
            <a:pPr algn="ctr" defTabSz="828013"/>
            <a:r>
              <a:rPr lang="en-US" altLang="en-US" sz="1100" b="1"/>
              <a:t>BOXES</a:t>
            </a:r>
          </a:p>
        </p:txBody>
      </p:sp>
      <p:sp>
        <p:nvSpPr>
          <p:cNvPr id="14357" name="Line 33"/>
          <p:cNvSpPr>
            <a:spLocks noChangeShapeType="1"/>
          </p:cNvSpPr>
          <p:nvPr/>
        </p:nvSpPr>
        <p:spPr bwMode="auto">
          <a:xfrm>
            <a:off x="5055840" y="3774637"/>
            <a:ext cx="2073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2936" tIns="41469" rIns="82936" bIns="41469"/>
          <a:lstStyle/>
          <a:p>
            <a:endParaRPr lang="en-US"/>
          </a:p>
        </p:txBody>
      </p:sp>
      <p:sp>
        <p:nvSpPr>
          <p:cNvPr id="14358" name="Rectangle 34"/>
          <p:cNvSpPr>
            <a:spLocks noChangeArrowheads="1"/>
          </p:cNvSpPr>
          <p:nvPr/>
        </p:nvSpPr>
        <p:spPr bwMode="auto">
          <a:xfrm>
            <a:off x="6023520" y="4120273"/>
            <a:ext cx="760320" cy="345636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36" tIns="41469" rIns="82936" bIns="41469" anchor="ctr"/>
          <a:lstStyle/>
          <a:p>
            <a:pPr algn="ctr" defTabSz="828013"/>
            <a:r>
              <a:rPr lang="en-US" altLang="en-US" sz="1100" b="1"/>
              <a:t>COOLING</a:t>
            </a:r>
          </a:p>
          <a:p>
            <a:pPr algn="ctr" defTabSz="828013"/>
            <a:r>
              <a:rPr lang="en-US" altLang="en-US" sz="1100" b="1"/>
              <a:t>BED</a:t>
            </a:r>
          </a:p>
        </p:txBody>
      </p:sp>
      <p:sp>
        <p:nvSpPr>
          <p:cNvPr id="14359" name="Line 35"/>
          <p:cNvSpPr>
            <a:spLocks noChangeShapeType="1"/>
          </p:cNvSpPr>
          <p:nvPr/>
        </p:nvSpPr>
        <p:spPr bwMode="auto">
          <a:xfrm>
            <a:off x="6783840" y="4327655"/>
            <a:ext cx="2073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2936" tIns="41469" rIns="82936" bIns="41469"/>
          <a:lstStyle/>
          <a:p>
            <a:endParaRPr lang="en-US"/>
          </a:p>
        </p:txBody>
      </p:sp>
      <p:sp>
        <p:nvSpPr>
          <p:cNvPr id="14360" name="Line 36"/>
          <p:cNvSpPr>
            <a:spLocks noChangeShapeType="1"/>
          </p:cNvSpPr>
          <p:nvPr/>
        </p:nvSpPr>
        <p:spPr bwMode="auto">
          <a:xfrm>
            <a:off x="7544160" y="4327655"/>
            <a:ext cx="2073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2936" tIns="41469" rIns="82936" bIns="41469"/>
          <a:lstStyle/>
          <a:p>
            <a:endParaRPr lang="en-US"/>
          </a:p>
        </p:txBody>
      </p:sp>
      <p:grpSp>
        <p:nvGrpSpPr>
          <p:cNvPr id="14361" name="Group 60"/>
          <p:cNvGrpSpPr>
            <a:grpSpLocks/>
          </p:cNvGrpSpPr>
          <p:nvPr/>
        </p:nvGrpSpPr>
        <p:grpSpPr bwMode="auto">
          <a:xfrm>
            <a:off x="4295520" y="4742418"/>
            <a:ext cx="4354560" cy="483891"/>
            <a:chOff x="2983" y="2477"/>
            <a:chExt cx="3024" cy="336"/>
          </a:xfrm>
        </p:grpSpPr>
        <p:sp>
          <p:nvSpPr>
            <p:cNvPr id="14372" name="Rectangle 26"/>
            <p:cNvSpPr>
              <a:spLocks noChangeArrowheads="1"/>
            </p:cNvSpPr>
            <p:nvPr/>
          </p:nvSpPr>
          <p:spPr bwMode="auto">
            <a:xfrm>
              <a:off x="5287" y="2477"/>
              <a:ext cx="720" cy="24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828013"/>
              <a:r>
                <a:rPr lang="en-US" altLang="en-US" sz="1100" b="1"/>
                <a:t>BUNDLE</a:t>
              </a:r>
            </a:p>
            <a:p>
              <a:pPr algn="ctr" defTabSz="828013"/>
              <a:r>
                <a:rPr lang="en-US" altLang="en-US" sz="1100" b="1"/>
                <a:t>DISCHARGE</a:t>
              </a:r>
            </a:p>
          </p:txBody>
        </p:sp>
        <p:sp>
          <p:nvSpPr>
            <p:cNvPr id="14373" name="Rectangle 38"/>
            <p:cNvSpPr>
              <a:spLocks noChangeArrowheads="1"/>
            </p:cNvSpPr>
            <p:nvPr/>
          </p:nvSpPr>
          <p:spPr bwMode="auto">
            <a:xfrm>
              <a:off x="2983" y="2573"/>
              <a:ext cx="528" cy="24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828013"/>
              <a:r>
                <a:rPr lang="en-US" altLang="en-US" sz="1100" b="1" dirty="0"/>
                <a:t>6-STAND</a:t>
              </a:r>
            </a:p>
            <a:p>
              <a:pPr algn="ctr" defTabSz="828013"/>
              <a:r>
                <a:rPr lang="en-US" altLang="en-US" sz="1100" b="1" dirty="0"/>
                <a:t>BLOCK</a:t>
              </a:r>
            </a:p>
          </p:txBody>
        </p:sp>
        <p:sp>
          <p:nvSpPr>
            <p:cNvPr id="14374" name="Rectangle 39"/>
            <p:cNvSpPr>
              <a:spLocks noChangeArrowheads="1"/>
            </p:cNvSpPr>
            <p:nvPr/>
          </p:nvSpPr>
          <p:spPr bwMode="auto">
            <a:xfrm>
              <a:off x="3655" y="2573"/>
              <a:ext cx="432" cy="24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828013"/>
              <a:r>
                <a:rPr lang="en-US" altLang="en-US" sz="1100" b="1"/>
                <a:t>WATER</a:t>
              </a:r>
            </a:p>
            <a:p>
              <a:pPr algn="ctr" defTabSz="828013"/>
              <a:r>
                <a:rPr lang="en-US" altLang="en-US" sz="1100" b="1"/>
                <a:t>BOXES</a:t>
              </a:r>
            </a:p>
          </p:txBody>
        </p:sp>
        <p:sp>
          <p:nvSpPr>
            <p:cNvPr id="14375" name="Line 40"/>
            <p:cNvSpPr>
              <a:spLocks noChangeShapeType="1"/>
            </p:cNvSpPr>
            <p:nvPr/>
          </p:nvSpPr>
          <p:spPr bwMode="auto">
            <a:xfrm>
              <a:off x="3511" y="2717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62" name="Line 43"/>
          <p:cNvSpPr>
            <a:spLocks noChangeShapeType="1"/>
          </p:cNvSpPr>
          <p:nvPr/>
        </p:nvSpPr>
        <p:spPr bwMode="auto">
          <a:xfrm>
            <a:off x="2498400" y="4327655"/>
            <a:ext cx="3525120" cy="129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2936" tIns="41469" rIns="82936" bIns="41469"/>
          <a:lstStyle/>
          <a:p>
            <a:endParaRPr lang="en-US"/>
          </a:p>
        </p:txBody>
      </p:sp>
      <p:sp>
        <p:nvSpPr>
          <p:cNvPr id="14363" name="Rectangle 53"/>
          <p:cNvSpPr>
            <a:spLocks noChangeArrowheads="1"/>
          </p:cNvSpPr>
          <p:nvPr/>
        </p:nvSpPr>
        <p:spPr bwMode="auto">
          <a:xfrm>
            <a:off x="3051360" y="4051146"/>
            <a:ext cx="967680" cy="55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36" tIns="41469" rIns="82936" bIns="41469" anchor="b"/>
          <a:lstStyle/>
          <a:p>
            <a:pPr defTabSz="828013"/>
            <a:r>
              <a:rPr lang="en-US" altLang="en-US" sz="1500" b="1" dirty="0">
                <a:latin typeface="Calibri" pitchFamily="34" charset="0"/>
              </a:rPr>
              <a:t>BAR OUTLETS</a:t>
            </a:r>
          </a:p>
        </p:txBody>
      </p:sp>
      <p:sp>
        <p:nvSpPr>
          <p:cNvPr id="14364" name="Line 51"/>
          <p:cNvSpPr>
            <a:spLocks noChangeShapeType="1"/>
          </p:cNvSpPr>
          <p:nvPr/>
        </p:nvSpPr>
        <p:spPr bwMode="auto">
          <a:xfrm>
            <a:off x="2498400" y="4396782"/>
            <a:ext cx="1797120" cy="6912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2936" tIns="41469" rIns="82936" bIns="41469"/>
          <a:lstStyle/>
          <a:p>
            <a:endParaRPr lang="en-US"/>
          </a:p>
        </p:txBody>
      </p:sp>
      <p:sp>
        <p:nvSpPr>
          <p:cNvPr id="14365" name="Line 53"/>
          <p:cNvSpPr>
            <a:spLocks noChangeShapeType="1"/>
          </p:cNvSpPr>
          <p:nvPr/>
        </p:nvSpPr>
        <p:spPr bwMode="auto">
          <a:xfrm flipV="1">
            <a:off x="2498400" y="3843762"/>
            <a:ext cx="1797121" cy="4147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2936" tIns="41469" rIns="82936" bIns="41469"/>
          <a:lstStyle/>
          <a:p>
            <a:endParaRPr lang="en-US"/>
          </a:p>
        </p:txBody>
      </p:sp>
      <p:sp>
        <p:nvSpPr>
          <p:cNvPr id="14366" name="Line 54"/>
          <p:cNvSpPr>
            <a:spLocks noChangeShapeType="1"/>
          </p:cNvSpPr>
          <p:nvPr/>
        </p:nvSpPr>
        <p:spPr bwMode="auto">
          <a:xfrm flipV="1">
            <a:off x="2498400" y="3083363"/>
            <a:ext cx="1728000" cy="11060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2936" tIns="41469" rIns="82936" bIns="41469"/>
          <a:lstStyle/>
          <a:p>
            <a:endParaRPr lang="en-US"/>
          </a:p>
        </p:txBody>
      </p:sp>
      <p:sp>
        <p:nvSpPr>
          <p:cNvPr id="14367" name="Line 56"/>
          <p:cNvSpPr>
            <a:spLocks noChangeShapeType="1"/>
          </p:cNvSpPr>
          <p:nvPr/>
        </p:nvSpPr>
        <p:spPr bwMode="auto">
          <a:xfrm flipV="1">
            <a:off x="5885280" y="4465909"/>
            <a:ext cx="276480" cy="5530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2936" tIns="41469" rIns="82936" bIns="41469"/>
          <a:lstStyle/>
          <a:p>
            <a:endParaRPr lang="en-US"/>
          </a:p>
        </p:txBody>
      </p:sp>
      <p:sp>
        <p:nvSpPr>
          <p:cNvPr id="14368" name="Line 59"/>
          <p:cNvSpPr>
            <a:spLocks noChangeShapeType="1"/>
          </p:cNvSpPr>
          <p:nvPr/>
        </p:nvSpPr>
        <p:spPr bwMode="auto">
          <a:xfrm>
            <a:off x="5885280" y="3774637"/>
            <a:ext cx="345600" cy="3456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2936" tIns="41469" rIns="82936" bIns="41469"/>
          <a:lstStyle/>
          <a:p>
            <a:endParaRPr lang="en-US"/>
          </a:p>
        </p:txBody>
      </p:sp>
      <p:pic>
        <p:nvPicPr>
          <p:cNvPr id="14369" name="Picture 37" descr="C:\Documents and Settings\user\My Documents\Downloads\tmt phot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1200" y="5226309"/>
            <a:ext cx="1837440" cy="103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0" name="Picture 38" descr="C:\Documents and Settings\user\My Documents\Downloads\LH Coil 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2321" y="1769946"/>
            <a:ext cx="1556640" cy="103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1" name="Picture 39" descr="C:\Documents and Settings\user\My Documents\Downloads\coil 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8481" y="1009547"/>
            <a:ext cx="1738080" cy="110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 rot="1329405">
            <a:off x="2992005" y="4810573"/>
            <a:ext cx="1161351" cy="283811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1300" dirty="0"/>
              <a:t>(8-40mm)</a:t>
            </a:r>
          </a:p>
        </p:txBody>
      </p:sp>
      <p:sp>
        <p:nvSpPr>
          <p:cNvPr id="42" name="TextBox 41"/>
          <p:cNvSpPr txBox="1"/>
          <p:nvPr/>
        </p:nvSpPr>
        <p:spPr>
          <a:xfrm rot="20587690">
            <a:off x="3209706" y="3671878"/>
            <a:ext cx="933141" cy="282957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1300" dirty="0"/>
              <a:t>(8-40mm)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26400" y="4327654"/>
            <a:ext cx="1036800" cy="283811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1300" dirty="0"/>
              <a:t>(16-60mm)</a:t>
            </a:r>
          </a:p>
        </p:txBody>
      </p:sp>
      <p:pic>
        <p:nvPicPr>
          <p:cNvPr id="43" name="Picture 3" descr="I:\mill pics\small\Picture 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785" y="2999234"/>
            <a:ext cx="1933535" cy="102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 descr="I:\mill pics\small\Picture 0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43036" y="5486400"/>
            <a:ext cx="1665287" cy="93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136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Existing analytical system at BRM prior to the project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iBa</a:t>
            </a:r>
            <a:r>
              <a:rPr lang="en-GB" dirty="0"/>
              <a:t> Data analytics system  </a:t>
            </a:r>
          </a:p>
          <a:p>
            <a:endParaRPr lang="en-GB" dirty="0"/>
          </a:p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868679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03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Need for the DX Project</a:t>
            </a:r>
            <a:endParaRPr lang="en-IN" dirty="0"/>
          </a:p>
        </p:txBody>
      </p:sp>
      <p:pic>
        <p:nvPicPr>
          <p:cNvPr id="5122" name="Picture 2" descr="F:\Shruti\ppt\DX ppt 18.2.25\shruti 25.2.25\Need for the DX Project 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686800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84181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Shruti\ppt\DX ppt 18.2.25\shruti 25.2.25\Benefits of the DX Project 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199"/>
            <a:ext cx="6019800" cy="54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209105"/>
      </p:ext>
    </p:extLst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6761</TotalTime>
  <Words>634</Words>
  <Application>Microsoft Office PowerPoint</Application>
  <PresentationFormat>On-screen Show (4:3)</PresentationFormat>
  <Paragraphs>147</Paragraphs>
  <Slides>31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Constantia</vt:lpstr>
      <vt:lpstr>Roboto</vt:lpstr>
      <vt:lpstr>Times New Roman</vt:lpstr>
      <vt:lpstr>Wingdings 2</vt:lpstr>
      <vt:lpstr>Flow</vt:lpstr>
      <vt:lpstr>  DIGITAL TRANSFORMATION SYSTEM FOR ‘PRE-FAILURE ALERT GENERATION FOR EQUIPMENT FAILURE &amp; COBBLE REDUCTION BASED ON DATA ANALYTICS AND VIDEO ANALYTICS’ </vt:lpstr>
      <vt:lpstr> Industry- Institute collaboration  between</vt:lpstr>
      <vt:lpstr>Bar &amp; Rod Mill, BSP</vt:lpstr>
      <vt:lpstr>PowerPoint Presentation</vt:lpstr>
      <vt:lpstr>PowerPoint Presentation</vt:lpstr>
      <vt:lpstr>Mill Configuration</vt:lpstr>
      <vt:lpstr>Existing analytical system at BRM prior to the project</vt:lpstr>
      <vt:lpstr>Need for the DX Project</vt:lpstr>
      <vt:lpstr>PowerPoint Presentation</vt:lpstr>
      <vt:lpstr>OUR AIM:</vt:lpstr>
      <vt:lpstr>   Milestone roadmap and timeline </vt:lpstr>
      <vt:lpstr>DX Architecture </vt:lpstr>
      <vt:lpstr>DATA FLOW</vt:lpstr>
      <vt:lpstr>Video architecture scheme for cameras</vt:lpstr>
      <vt:lpstr>Grafana dashboard </vt:lpstr>
      <vt:lpstr>Alert pop up  (Showing top 4 signals with highest anomaly scores)</vt:lpstr>
      <vt:lpstr>User Interface for Control Pulpit </vt:lpstr>
      <vt:lpstr>UI: pop up alert with sound</vt:lpstr>
      <vt:lpstr>PowerPoint Presentation</vt:lpstr>
      <vt:lpstr>Custom logic for HMDs</vt:lpstr>
      <vt:lpstr>Case Studies: HMD</vt:lpstr>
      <vt:lpstr>Case studies: Elongation</vt:lpstr>
      <vt:lpstr>Video analysis</vt:lpstr>
      <vt:lpstr>Movement Tracking: Flapper Shifted Vertically in 20 mm Profile</vt:lpstr>
      <vt:lpstr>Diverter Alignment and Angle Calculation</vt:lpstr>
      <vt:lpstr>Case Study 1: Overshoot (L2)</vt:lpstr>
      <vt:lpstr>PowerPoint Presentation</vt:lpstr>
      <vt:lpstr>Case Study 2: Cobble due to broken funnel</vt:lpstr>
      <vt:lpstr>Our journey so far…</vt:lpstr>
      <vt:lpstr>Failure prevention trend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BRM DX</dc:title>
  <dc:creator>acer</dc:creator>
  <cp:lastModifiedBy>Gur Iqbal Chauhan</cp:lastModifiedBy>
  <cp:revision>78</cp:revision>
  <dcterms:created xsi:type="dcterms:W3CDTF">2006-08-16T00:00:00Z</dcterms:created>
  <dcterms:modified xsi:type="dcterms:W3CDTF">2025-03-01T15:41:07Z</dcterms:modified>
</cp:coreProperties>
</file>